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7" r:id="rId2"/>
    <p:sldId id="271" r:id="rId3"/>
    <p:sldId id="268" r:id="rId4"/>
    <p:sldId id="644" r:id="rId5"/>
    <p:sldId id="645" r:id="rId6"/>
    <p:sldId id="646" r:id="rId7"/>
    <p:sldId id="649" r:id="rId8"/>
    <p:sldId id="647" r:id="rId9"/>
    <p:sldId id="648" r:id="rId10"/>
    <p:sldId id="465" r:id="rId11"/>
    <p:sldId id="480" r:id="rId12"/>
    <p:sldId id="556" r:id="rId13"/>
    <p:sldId id="557" r:id="rId14"/>
    <p:sldId id="597" r:id="rId15"/>
    <p:sldId id="598" r:id="rId16"/>
    <p:sldId id="599" r:id="rId17"/>
    <p:sldId id="600" r:id="rId18"/>
    <p:sldId id="601" r:id="rId19"/>
    <p:sldId id="602" r:id="rId20"/>
    <p:sldId id="603" r:id="rId21"/>
    <p:sldId id="604" r:id="rId22"/>
    <p:sldId id="580" r:id="rId23"/>
    <p:sldId id="561" r:id="rId24"/>
    <p:sldId id="562" r:id="rId25"/>
    <p:sldId id="563" r:id="rId26"/>
    <p:sldId id="564" r:id="rId27"/>
    <p:sldId id="565" r:id="rId28"/>
    <p:sldId id="566" r:id="rId29"/>
    <p:sldId id="567" r:id="rId30"/>
    <p:sldId id="568" r:id="rId31"/>
    <p:sldId id="569" r:id="rId32"/>
    <p:sldId id="570" r:id="rId33"/>
    <p:sldId id="571" r:id="rId34"/>
    <p:sldId id="572" r:id="rId35"/>
    <p:sldId id="573" r:id="rId36"/>
    <p:sldId id="574" r:id="rId37"/>
    <p:sldId id="575" r:id="rId38"/>
    <p:sldId id="576" r:id="rId39"/>
    <p:sldId id="577" r:id="rId40"/>
    <p:sldId id="578" r:id="rId41"/>
    <p:sldId id="493" r:id="rId42"/>
    <p:sldId id="590" r:id="rId43"/>
    <p:sldId id="592" r:id="rId44"/>
    <p:sldId id="591" r:id="rId45"/>
    <p:sldId id="605" r:id="rId46"/>
    <p:sldId id="606" r:id="rId47"/>
    <p:sldId id="607" r:id="rId48"/>
    <p:sldId id="608" r:id="rId49"/>
    <p:sldId id="641" r:id="rId50"/>
    <p:sldId id="642" r:id="rId51"/>
    <p:sldId id="643" r:id="rId52"/>
    <p:sldId id="614" r:id="rId53"/>
    <p:sldId id="609" r:id="rId54"/>
    <p:sldId id="610" r:id="rId55"/>
    <p:sldId id="611" r:id="rId56"/>
    <p:sldId id="612" r:id="rId57"/>
    <p:sldId id="615" r:id="rId58"/>
    <p:sldId id="616" r:id="rId59"/>
    <p:sldId id="617" r:id="rId60"/>
    <p:sldId id="618" r:id="rId61"/>
    <p:sldId id="619" r:id="rId62"/>
    <p:sldId id="620" r:id="rId63"/>
    <p:sldId id="621" r:id="rId64"/>
    <p:sldId id="622" r:id="rId65"/>
    <p:sldId id="623" r:id="rId66"/>
    <p:sldId id="624" r:id="rId67"/>
    <p:sldId id="625" r:id="rId68"/>
    <p:sldId id="626" r:id="rId69"/>
    <p:sldId id="627" r:id="rId70"/>
    <p:sldId id="628" r:id="rId71"/>
    <p:sldId id="629" r:id="rId72"/>
    <p:sldId id="630" r:id="rId73"/>
    <p:sldId id="638" r:id="rId74"/>
    <p:sldId id="639" r:id="rId75"/>
    <p:sldId id="640" r:id="rId76"/>
    <p:sldId id="635" r:id="rId77"/>
    <p:sldId id="631" r:id="rId78"/>
    <p:sldId id="632" r:id="rId79"/>
    <p:sldId id="633" r:id="rId80"/>
    <p:sldId id="634" r:id="rId81"/>
    <p:sldId id="367" r:id="rId82"/>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66"/>
    <a:srgbClr val="00CC00"/>
    <a:srgbClr val="F4FDA1"/>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946" autoAdjust="0"/>
  </p:normalViewPr>
  <p:slideViewPr>
    <p:cSldViewPr>
      <p:cViewPr>
        <p:scale>
          <a:sx n="90" d="100"/>
          <a:sy n="90" d="100"/>
        </p:scale>
        <p:origin x="54"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06/relationships/legacyDocTextInfo" Target="legacyDocTextInfo.bin"/><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 Id="rId9" Type="http://schemas.microsoft.com/office/2006/relationships/legacyDiagramText" Target="legacyDiagramText9.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pt-BR" altLang="pt-BR"/>
          </a:p>
        </p:txBody>
      </p:sp>
      <p:sp>
        <p:nvSpPr>
          <p:cNvPr id="1064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endParaRPr lang="pt-BR" altLang="pt-BR"/>
          </a:p>
        </p:txBody>
      </p:sp>
      <p:sp>
        <p:nvSpPr>
          <p:cNvPr id="849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65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noProof="0" smtClean="0"/>
              <a:t>Clique para editar os estilos do texto mestre</a:t>
            </a:r>
          </a:p>
          <a:p>
            <a:pPr lvl="1"/>
            <a:r>
              <a:rPr lang="pt-BR" altLang="pt-BR" noProof="0" smtClean="0"/>
              <a:t>Segundo nível</a:t>
            </a:r>
          </a:p>
          <a:p>
            <a:pPr lvl="2"/>
            <a:r>
              <a:rPr lang="pt-BR" altLang="pt-BR" noProof="0" smtClean="0"/>
              <a:t>Terceiro nível</a:t>
            </a:r>
          </a:p>
          <a:p>
            <a:pPr lvl="3"/>
            <a:r>
              <a:rPr lang="pt-BR" altLang="pt-BR" noProof="0" smtClean="0"/>
              <a:t>Quarto nível</a:t>
            </a:r>
          </a:p>
          <a:p>
            <a:pPr lvl="4"/>
            <a:r>
              <a:rPr lang="pt-BR" altLang="pt-BR" noProof="0" smtClean="0"/>
              <a:t>Quinto nível</a:t>
            </a:r>
          </a:p>
        </p:txBody>
      </p:sp>
      <p:sp>
        <p:nvSpPr>
          <p:cNvPr id="1065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pt-BR" altLang="pt-BR"/>
          </a:p>
        </p:txBody>
      </p:sp>
      <p:sp>
        <p:nvSpPr>
          <p:cNvPr id="1065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C2EF365-F5C0-4253-8BF0-8F479FFE5400}"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pPr>
              <a:defRPr/>
            </a:pPr>
            <a:fld id="{8EA7228B-2861-454B-B1C1-48599309B41F}" type="slidenum">
              <a:rPr lang="pt-BR" altLang="pt-BR"/>
              <a:pPr>
                <a:defRPr/>
              </a:pPr>
              <a:t>‹nº›</a:t>
            </a:fld>
            <a:endParaRPr lang="pt-BR" alt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pPr>
              <a:defRPr/>
            </a:pPr>
            <a:fld id="{7EAFC128-FA1C-46C1-A05C-E20B608AA962}" type="slidenum">
              <a:rPr lang="pt-BR" altLang="pt-BR"/>
              <a:pPr>
                <a:defRPr/>
              </a:pPr>
              <a:t>‹nº›</a:t>
            </a:fld>
            <a:endParaRPr lang="pt-BR" alt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pPr>
              <a:defRPr/>
            </a:pPr>
            <a:fld id="{D21C9F36-4CC9-4A7B-A0AE-4EA24D5B29E2}" type="slidenum">
              <a:rPr lang="pt-BR" altLang="pt-BR"/>
              <a:pPr>
                <a:defRPr/>
              </a:pPr>
              <a:t>‹nº›</a:t>
            </a:fld>
            <a:endParaRPr lang="pt-BR" alt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ítulo, conteúdo e tex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648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p:cNvSpPr>
            <a:spLocks noGrp="1" noChangeArrowheads="1"/>
          </p:cNvSpPr>
          <p:nvPr>
            <p:ph type="sldNum" sz="quarter" idx="12"/>
          </p:nvPr>
        </p:nvSpPr>
        <p:spPr>
          <a:ln/>
        </p:spPr>
        <p:txBody>
          <a:bodyPr/>
          <a:lstStyle>
            <a:lvl1pPr>
              <a:defRPr/>
            </a:lvl1pPr>
          </a:lstStyle>
          <a:p>
            <a:pPr>
              <a:defRPr/>
            </a:pPr>
            <a:fld id="{AF2A7EF5-03B5-4BC9-938B-BA0F51B6ED00}" type="slidenum">
              <a:rPr lang="pt-BR" altLang="pt-BR"/>
              <a:pPr>
                <a:defRPr/>
              </a:pPr>
              <a:t>‹nº›</a:t>
            </a:fld>
            <a:endParaRPr lang="pt-BR" alt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pPr>
              <a:defRPr/>
            </a:pPr>
            <a:fld id="{7C1314E8-1FAF-42ED-9533-50E059F22D38}" type="slidenum">
              <a:rPr lang="pt-BR" altLang="pt-BR"/>
              <a:pPr>
                <a:defRPr/>
              </a:pPr>
              <a:t>‹nº›</a:t>
            </a:fld>
            <a:endParaRPr lang="pt-BR" alt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smtClean="0"/>
              <a:t>Clique para editar 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pPr>
              <a:defRPr/>
            </a:pPr>
            <a:fld id="{317FD4F7-96CA-43BD-BB62-976B2C578A50}" type="slidenum">
              <a:rPr lang="pt-BR" altLang="pt-BR"/>
              <a:pPr>
                <a:defRPr/>
              </a:pPr>
              <a:t>‹nº›</a:t>
            </a:fld>
            <a:endParaRPr lang="pt-BR" alt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p:cNvSpPr>
            <a:spLocks noGrp="1" noChangeArrowheads="1"/>
          </p:cNvSpPr>
          <p:nvPr>
            <p:ph type="sldNum" sz="quarter" idx="12"/>
          </p:nvPr>
        </p:nvSpPr>
        <p:spPr>
          <a:ln/>
        </p:spPr>
        <p:txBody>
          <a:bodyPr/>
          <a:lstStyle>
            <a:lvl1pPr>
              <a:defRPr/>
            </a:lvl1pPr>
          </a:lstStyle>
          <a:p>
            <a:pPr>
              <a:defRPr/>
            </a:pPr>
            <a:fld id="{CDB40F72-056D-4B41-93A1-9A2C81DAB2D4}" type="slidenum">
              <a:rPr lang="pt-BR" altLang="pt-BR"/>
              <a:pPr>
                <a:defRPr/>
              </a:pPr>
              <a:t>‹nº›</a:t>
            </a:fld>
            <a:endParaRPr lang="pt-BR" alt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9" name="Rectangle 6"/>
          <p:cNvSpPr>
            <a:spLocks noGrp="1" noChangeArrowheads="1"/>
          </p:cNvSpPr>
          <p:nvPr>
            <p:ph type="sldNum" sz="quarter" idx="12"/>
          </p:nvPr>
        </p:nvSpPr>
        <p:spPr>
          <a:ln/>
        </p:spPr>
        <p:txBody>
          <a:bodyPr/>
          <a:lstStyle>
            <a:lvl1pPr>
              <a:defRPr/>
            </a:lvl1pPr>
          </a:lstStyle>
          <a:p>
            <a:pPr>
              <a:defRPr/>
            </a:pPr>
            <a:fld id="{C179D98C-1C61-4D15-8137-35C6CB5AF7D5}" type="slidenum">
              <a:rPr lang="pt-BR" altLang="pt-BR"/>
              <a:pPr>
                <a:defRPr/>
              </a:pPr>
              <a:t>‹nº›</a:t>
            </a:fld>
            <a:endParaRPr lang="pt-BR" alt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5" name="Rectangle 6"/>
          <p:cNvSpPr>
            <a:spLocks noGrp="1" noChangeArrowheads="1"/>
          </p:cNvSpPr>
          <p:nvPr>
            <p:ph type="sldNum" sz="quarter" idx="12"/>
          </p:nvPr>
        </p:nvSpPr>
        <p:spPr>
          <a:ln/>
        </p:spPr>
        <p:txBody>
          <a:bodyPr/>
          <a:lstStyle>
            <a:lvl1pPr>
              <a:defRPr/>
            </a:lvl1pPr>
          </a:lstStyle>
          <a:p>
            <a:pPr>
              <a:defRPr/>
            </a:pPr>
            <a:fld id="{213FDA9B-F239-4028-9AE1-3D86CF98D408}" type="slidenum">
              <a:rPr lang="pt-BR" altLang="pt-BR"/>
              <a:pPr>
                <a:defRPr/>
              </a:pPr>
              <a:t>‹nº›</a:t>
            </a:fld>
            <a:endParaRPr lang="pt-BR" alt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4" name="Rectangle 6"/>
          <p:cNvSpPr>
            <a:spLocks noGrp="1" noChangeArrowheads="1"/>
          </p:cNvSpPr>
          <p:nvPr>
            <p:ph type="sldNum" sz="quarter" idx="12"/>
          </p:nvPr>
        </p:nvSpPr>
        <p:spPr>
          <a:ln/>
        </p:spPr>
        <p:txBody>
          <a:bodyPr/>
          <a:lstStyle>
            <a:lvl1pPr>
              <a:defRPr/>
            </a:lvl1pPr>
          </a:lstStyle>
          <a:p>
            <a:pPr>
              <a:defRPr/>
            </a:pPr>
            <a:fld id="{684C46DD-4A9D-4305-B774-2535CA680463}" type="slidenum">
              <a:rPr lang="pt-BR" altLang="pt-BR"/>
              <a:pPr>
                <a:defRPr/>
              </a:pPr>
              <a:t>‹nº›</a:t>
            </a:fld>
            <a:endParaRPr lang="pt-BR" alt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p:cNvSpPr>
            <a:spLocks noGrp="1" noChangeArrowheads="1"/>
          </p:cNvSpPr>
          <p:nvPr>
            <p:ph type="sldNum" sz="quarter" idx="12"/>
          </p:nvPr>
        </p:nvSpPr>
        <p:spPr>
          <a:ln/>
        </p:spPr>
        <p:txBody>
          <a:bodyPr/>
          <a:lstStyle>
            <a:lvl1pPr>
              <a:defRPr/>
            </a:lvl1pPr>
          </a:lstStyle>
          <a:p>
            <a:pPr>
              <a:defRPr/>
            </a:pPr>
            <a:fld id="{CB8897A6-27F6-41ED-9EFA-9F10BBC47AF1}" type="slidenum">
              <a:rPr lang="pt-BR" altLang="pt-BR"/>
              <a:pPr>
                <a:defRPr/>
              </a:pPr>
              <a:t>‹nº›</a:t>
            </a:fld>
            <a:endParaRPr lang="pt-BR" alt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p:cNvSpPr>
            <a:spLocks noGrp="1" noChangeArrowheads="1"/>
          </p:cNvSpPr>
          <p:nvPr>
            <p:ph type="sldNum" sz="quarter" idx="12"/>
          </p:nvPr>
        </p:nvSpPr>
        <p:spPr>
          <a:ln/>
        </p:spPr>
        <p:txBody>
          <a:bodyPr/>
          <a:lstStyle>
            <a:lvl1pPr>
              <a:defRPr/>
            </a:lvl1pPr>
          </a:lstStyle>
          <a:p>
            <a:pPr>
              <a:defRPr/>
            </a:pPr>
            <a:fld id="{7EA152A2-B0BB-4F22-A48C-DAB34FBDD5FF}" type="slidenum">
              <a:rPr lang="pt-BR" altLang="pt-BR"/>
              <a:pPr>
                <a:defRPr/>
              </a:pPr>
              <a:t>‹nº›</a:t>
            </a:fld>
            <a:endParaRPr lang="pt-BR" alt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a:defRPr/>
            </a:pPr>
            <a:endParaRPr lang="pt-BR" alt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endParaRPr lang="pt-BR" alt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E8696C7-DFE5-4CA1-88EB-54405C2FB1CC}"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lanalto.gov.br/ccivil_03/LEIS/L9637.ht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lanalto.gov.br/ccivil_03/LEIS/L8429.htm#art12i"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br/url?sa=i&amp;rct=j&amp;q=&amp;esrc=s&amp;source=images&amp;cd=&amp;cad=rja&amp;uact=8&amp;ved=0ahUKEwiF4LDr-a_MAhVIk5AKHY_PCAQQjRwIBw&amp;url=http%3A%2F%2Fpt.depositphotos.com%2Fstock-photos%2Fcifr%25C3%25A3o.html&amp;bvm=bv.120853415,d.Y2I&amp;psig=AFQjCNHeS81zULZ7tqMu8DHloJriO73AEg&amp;ust=1461885442506954"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br/url?sa=i&amp;rct=j&amp;q=&amp;esrc=s&amp;source=images&amp;cd=&amp;cad=rja&amp;uact=8&amp;ved=0ahUKEwiF4LDr-a_MAhVIk5AKHY_PCAQQjRwIBw&amp;url=http%3A%2F%2Fpt.depositphotos.com%2Fstock-photos%2Fcifr%25C3%25A3o.html&amp;bvm=bv.120853415,d.Y2I&amp;psig=AFQjCNHeS81zULZ7tqMu8DHloJriO73AEg&amp;ust=1461885442506954"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br/url?sa=i&amp;rct=j&amp;q=&amp;esrc=s&amp;source=images&amp;cd=&amp;cad=rja&amp;uact=8&amp;ved=0ahUKEwiy843b-q_MAhULfpAKHaNYBJgQjRwIBw&amp;url=http%3A%2F%2Fpt.dreamstime.com%2Fimagem-de-stock-royalty-free-nenhum-sinal-do-dinheiro-image17999966&amp;bvm=bv.120853415,d.Y2I&amp;psig=AFQjCNGQ6zcaowkzvhuobfWtFypycApS9Q&amp;ust=1461885673359398"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br/url?sa=i&amp;rct=j&amp;q=&amp;esrc=s&amp;source=images&amp;cd=&amp;cad=rja&amp;uact=8&amp;ved=0CAcQjRxqFQoTCOqbyKTQ6MgCFYeNkAodl8sHyw&amp;url=http%3A%2F%2Fwww.unb.br%2Fadministracao%2Fdecanatos%2Fdac%2Feditais.php&amp;psig=AFQjCNHiqUpnWBJtEeSpG5QXnb0zLIfxGw&amp;ust=1446240583873266"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hyperlink" Target="http://www.google.com.br/url?sa=i&amp;rct=j&amp;q=&amp;esrc=s&amp;source=images&amp;cd=&amp;cad=rja&amp;uact=8&amp;ved=0CAcQjRxqFQoTCN6MlO_ggMkCFcYikAod5J4LXQ&amp;url=http%3A%2F%2Fcxcv.com.br%2Findex.php%2F81-prestacao-de-contas-aberto-do-brasil-2015-cxcv&amp;psig=AFQjCNGysr9fkela3dBN0b_Jd8I8AkeuPA&amp;ust=1447069669823525" TargetMode="Externa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br/url?sa=i&amp;rct=j&amp;q=&amp;esrc=s&amp;source=images&amp;cd=&amp;cad=rja&amp;uact=8&amp;ved=0CAcQjRxqFQoTCPTeu6CJy8gCFcyEkAodp-IGHg&amp;url=http%3A%2F%2Fwww.slideshare.net%2FInfo-Tech%2Fmanage-stakeholder-relations&amp;psig=AFQjCNFaLL_Hg3UCZ-pyCy5jH1eEbPQ6jQ&amp;ust=1445225072235632"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oogle.com.br/url?sa=i&amp;rct=j&amp;q=&amp;esrc=s&amp;source=images&amp;cd=&amp;cad=rja&amp;uact=8&amp;ved=0CAcQjRxqFQoTCMjnosre6MgCFcMRkAod7VQOyw&amp;url=http%3A%2F%2Fdesciclopedia.org%2Fwiki%2F%25C3%2589_proibido_ler_este_artigo&amp;bvm=bv.106130839,d.Y2I&amp;psig=AFQjCNHi8Ao11yeqNhw_DgilvlS-DFl99A&amp;ust=1446244446896820"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lanalto.gov.br/ccivil_03/LEIS/L8429.htm#art12i" TargetMode="Externa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9"/>
          <p:cNvSpPr>
            <a:spLocks noGrp="1"/>
          </p:cNvSpPr>
          <p:nvPr>
            <p:ph type="body" sz="half" idx="4294967295"/>
          </p:nvPr>
        </p:nvSpPr>
        <p:spPr>
          <a:xfrm>
            <a:off x="457200" y="2852738"/>
            <a:ext cx="8229600" cy="3889375"/>
          </a:xfrm>
        </p:spPr>
        <p:txBody>
          <a:bodyPr/>
          <a:lstStyle/>
          <a:p>
            <a:pPr algn="ctr" eaLnBrk="1" hangingPunct="1">
              <a:lnSpc>
                <a:spcPct val="80000"/>
              </a:lnSpc>
              <a:buFontTx/>
              <a:buNone/>
            </a:pPr>
            <a:endParaRPr lang="pt-BR" altLang="pt-BR" sz="2400" b="1" smtClean="0"/>
          </a:p>
          <a:p>
            <a:pPr algn="ctr" eaLnBrk="1" hangingPunct="1">
              <a:lnSpc>
                <a:spcPct val="80000"/>
              </a:lnSpc>
              <a:buFontTx/>
              <a:buNone/>
            </a:pPr>
            <a:r>
              <a:rPr lang="pt-BR" altLang="pt-BR" sz="2400" b="1" smtClean="0"/>
              <a:t/>
            </a:r>
            <a:br>
              <a:rPr lang="pt-BR" altLang="pt-BR" sz="2400" b="1" smtClean="0"/>
            </a:br>
            <a:endParaRPr lang="pt-BR" altLang="pt-BR" sz="2400" b="1" smtClean="0"/>
          </a:p>
          <a:p>
            <a:pPr algn="ctr" eaLnBrk="1" hangingPunct="1">
              <a:lnSpc>
                <a:spcPct val="80000"/>
              </a:lnSpc>
              <a:buFontTx/>
              <a:buNone/>
            </a:pPr>
            <a:endParaRPr lang="pt-BR" altLang="pt-BR" sz="2400" b="1" smtClean="0"/>
          </a:p>
          <a:p>
            <a:pPr algn="ctr" eaLnBrk="1" hangingPunct="1">
              <a:lnSpc>
                <a:spcPct val="80000"/>
              </a:lnSpc>
              <a:buFontTx/>
              <a:buNone/>
            </a:pPr>
            <a:endParaRPr lang="pt-BR" altLang="pt-BR" sz="2400" b="1" smtClean="0"/>
          </a:p>
          <a:p>
            <a:pPr algn="ctr" eaLnBrk="1" hangingPunct="1">
              <a:lnSpc>
                <a:spcPct val="80000"/>
              </a:lnSpc>
              <a:buFontTx/>
              <a:buNone/>
            </a:pPr>
            <a:r>
              <a:rPr lang="pt-BR" altLang="pt-BR" sz="2400" b="1" smtClean="0"/>
              <a:t>Dra. Lúcia Bludeni</a:t>
            </a:r>
          </a:p>
          <a:p>
            <a:pPr algn="ctr" eaLnBrk="1" hangingPunct="1">
              <a:lnSpc>
                <a:spcPct val="80000"/>
              </a:lnSpc>
              <a:buFontTx/>
              <a:buNone/>
            </a:pPr>
            <a:endParaRPr lang="pt-BR" altLang="pt-BR" sz="2400" b="1" smtClean="0"/>
          </a:p>
          <a:p>
            <a:pPr algn="ctr" eaLnBrk="1" hangingPunct="1">
              <a:lnSpc>
                <a:spcPct val="80000"/>
              </a:lnSpc>
              <a:buFontTx/>
              <a:buNone/>
            </a:pPr>
            <a:r>
              <a:rPr lang="pt-BR" sz="2400" smtClean="0"/>
              <a:t>Instituto do Legislativo Paulista - ILP</a:t>
            </a:r>
            <a:endParaRPr lang="pt-BR" altLang="pt-BR" sz="2400" smtClean="0"/>
          </a:p>
          <a:p>
            <a:pPr algn="ctr" eaLnBrk="1" hangingPunct="1">
              <a:lnSpc>
                <a:spcPct val="80000"/>
              </a:lnSpc>
              <a:buFontTx/>
              <a:buNone/>
            </a:pPr>
            <a:r>
              <a:rPr lang="pt-BR" altLang="pt-BR" sz="2400" smtClean="0"/>
              <a:t>21/06/2016</a:t>
            </a:r>
          </a:p>
          <a:p>
            <a:pPr algn="ctr" eaLnBrk="1" hangingPunct="1">
              <a:lnSpc>
                <a:spcPct val="80000"/>
              </a:lnSpc>
              <a:buFontTx/>
              <a:buNone/>
            </a:pPr>
            <a:endParaRPr lang="pt-BR" altLang="pt-BR" sz="1900" b="1" smtClean="0"/>
          </a:p>
        </p:txBody>
      </p:sp>
      <p:sp>
        <p:nvSpPr>
          <p:cNvPr id="2" name="Retângulo 1"/>
          <p:cNvSpPr/>
          <p:nvPr/>
        </p:nvSpPr>
        <p:spPr>
          <a:xfrm>
            <a:off x="827088" y="3105150"/>
            <a:ext cx="7129462" cy="1201738"/>
          </a:xfrm>
          <a:prstGeom prst="rect">
            <a:avLst/>
          </a:prstGeom>
        </p:spPr>
        <p:txBody>
          <a:bodyPr>
            <a:spAutoFit/>
          </a:bodyPr>
          <a:lstStyle/>
          <a:p>
            <a:pPr algn="ctr">
              <a:defRPr/>
            </a:pPr>
            <a:r>
              <a:rPr lang="pt-BR" sz="2400" b="1" dirty="0">
                <a:latin typeface="+mj-lt"/>
                <a:cs typeface="Arial" panose="020B0604020202020204" pitchFamily="34" charset="0"/>
              </a:rPr>
              <a:t>PALESTRA</a:t>
            </a:r>
          </a:p>
          <a:p>
            <a:pPr algn="ctr">
              <a:defRPr/>
            </a:pPr>
            <a:r>
              <a:rPr lang="pt-BR" sz="2400" b="1" dirty="0">
                <a:latin typeface="+mj-lt"/>
                <a:cs typeface="Arial" panose="020B0604020202020204" pitchFamily="34" charset="0"/>
              </a:rPr>
              <a:t>LEI 13.019/14 - PARCERIAS COM O PODER PÚBLICO</a:t>
            </a:r>
            <a:endParaRPr lang="pt-BR" sz="2400" dirty="0">
              <a:latin typeface="+mj-lt"/>
              <a:cs typeface="Arial" panose="020B0604020202020204" pitchFamily="34" charset="0"/>
            </a:endParaRPr>
          </a:p>
        </p:txBody>
      </p:sp>
      <p:pic>
        <p:nvPicPr>
          <p:cNvPr id="3076" name="Picture 16" descr="marcaOficial_SP"/>
          <p:cNvPicPr>
            <a:picLocks noChangeAspect="1" noChangeArrowheads="1"/>
          </p:cNvPicPr>
          <p:nvPr/>
        </p:nvPicPr>
        <p:blipFill>
          <a:blip r:embed="rId2" cstate="print"/>
          <a:srcRect/>
          <a:stretch>
            <a:fillRect/>
          </a:stretch>
        </p:blipFill>
        <p:spPr bwMode="auto">
          <a:xfrm>
            <a:off x="3563938" y="620713"/>
            <a:ext cx="1916112"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ctrTitle" idx="4294967295"/>
          </p:nvPr>
        </p:nvSpPr>
        <p:spPr>
          <a:xfrm>
            <a:off x="468313" y="260350"/>
            <a:ext cx="8229600" cy="1143000"/>
          </a:xfrm>
        </p:spPr>
        <p:txBody>
          <a:bodyPr/>
          <a:lstStyle/>
          <a:p>
            <a:pPr eaLnBrk="1" hangingPunct="1"/>
            <a:r>
              <a:rPr lang="pt-BR" altLang="pt-BR" sz="3600" smtClean="0"/>
              <a:t/>
            </a:r>
            <a:br>
              <a:rPr lang="pt-BR" altLang="pt-BR" sz="3600" smtClean="0"/>
            </a:br>
            <a:endParaRPr lang="pt-BR" altLang="pt-BR" sz="2700" b="1" smtClean="0"/>
          </a:p>
        </p:txBody>
      </p:sp>
      <p:sp>
        <p:nvSpPr>
          <p:cNvPr id="11267" name="Subtítulo 2"/>
          <p:cNvSpPr>
            <a:spLocks noGrp="1"/>
          </p:cNvSpPr>
          <p:nvPr>
            <p:ph type="body" idx="4294967295"/>
          </p:nvPr>
        </p:nvSpPr>
        <p:spPr>
          <a:xfrm>
            <a:off x="539750" y="1412875"/>
            <a:ext cx="8229600" cy="4525963"/>
          </a:xfrm>
        </p:spPr>
        <p:txBody>
          <a:bodyPr/>
          <a:lstStyle/>
          <a:p>
            <a:pPr marL="457200" indent="-457200" eaLnBrk="1" hangingPunct="1">
              <a:spcBef>
                <a:spcPct val="0"/>
              </a:spcBef>
              <a:buFontTx/>
              <a:buNone/>
            </a:pPr>
            <a:r>
              <a:rPr lang="pt-BR" altLang="pt-BR" sz="1600" smtClean="0"/>
              <a:t> </a:t>
            </a:r>
          </a:p>
          <a:p>
            <a:pPr marL="457200" indent="-457200" eaLnBrk="1" hangingPunct="1">
              <a:spcBef>
                <a:spcPct val="0"/>
              </a:spcBef>
              <a:buFontTx/>
              <a:buNone/>
            </a:pPr>
            <a:endParaRPr lang="pt-BR" altLang="pt-BR" sz="1600" smtClean="0"/>
          </a:p>
          <a:p>
            <a:pPr marL="457200" indent="-457200" eaLnBrk="1" hangingPunct="1">
              <a:spcBef>
                <a:spcPct val="0"/>
              </a:spcBef>
              <a:buFontTx/>
              <a:buNone/>
            </a:pPr>
            <a:endParaRPr lang="pt-BR" altLang="pt-BR" sz="1600" smtClean="0"/>
          </a:p>
          <a:p>
            <a:pPr marL="457200" indent="-457200" eaLnBrk="1" hangingPunct="1">
              <a:spcBef>
                <a:spcPct val="0"/>
              </a:spcBef>
              <a:buFontTx/>
              <a:buNone/>
            </a:pPr>
            <a:endParaRPr lang="pt-BR" altLang="pt-BR" sz="1600" smtClean="0"/>
          </a:p>
          <a:p>
            <a:pPr marL="457200" indent="-457200" eaLnBrk="1" hangingPunct="1">
              <a:spcBef>
                <a:spcPct val="0"/>
              </a:spcBef>
              <a:buFontTx/>
              <a:buNone/>
            </a:pPr>
            <a:endParaRPr lang="pt-BR" altLang="pt-BR" sz="1600" smtClean="0"/>
          </a:p>
          <a:p>
            <a:pPr marL="457200" indent="-457200" eaLnBrk="1" hangingPunct="1">
              <a:spcBef>
                <a:spcPct val="0"/>
              </a:spcBef>
              <a:buFontTx/>
              <a:buNone/>
            </a:pPr>
            <a:endParaRPr lang="pt-BR" altLang="pt-BR" sz="1600" smtClean="0"/>
          </a:p>
          <a:p>
            <a:pPr marL="457200" indent="-457200" eaLnBrk="1" hangingPunct="1">
              <a:spcBef>
                <a:spcPct val="0"/>
              </a:spcBef>
              <a:buFontTx/>
              <a:buNone/>
            </a:pPr>
            <a:endParaRPr lang="pt-BR" altLang="pt-BR" sz="1600" smtClean="0"/>
          </a:p>
          <a:p>
            <a:pPr marL="457200" indent="-457200" algn="ctr" eaLnBrk="1" hangingPunct="1">
              <a:spcBef>
                <a:spcPct val="0"/>
              </a:spcBef>
              <a:buFontTx/>
              <a:buNone/>
            </a:pPr>
            <a:r>
              <a:rPr lang="pt-BR" sz="2000" b="1" smtClean="0"/>
              <a:t>1- QUAIS PESSOAS JURÍDICAS PODEM CONTRATAR E EXCEÇÕES TRAZIDAS PELA LEI </a:t>
            </a:r>
            <a:br>
              <a:rPr lang="pt-BR" sz="2000" b="1" smtClean="0"/>
            </a:br>
            <a:endParaRPr lang="pt-BR" altLang="pt-BR" sz="2000" b="1" smtClean="0"/>
          </a:p>
        </p:txBody>
      </p:sp>
      <p:sp>
        <p:nvSpPr>
          <p:cNvPr id="11268" name="Espaço Reservado para Número de Slide 3"/>
          <p:cNvSpPr txBox="1">
            <a:spLocks noGrp="1"/>
          </p:cNvSpPr>
          <p:nvPr/>
        </p:nvSpPr>
        <p:spPr bwMode="auto">
          <a:xfrm>
            <a:off x="6553200" y="6356350"/>
            <a:ext cx="2133600" cy="365125"/>
          </a:xfrm>
          <a:prstGeom prst="rect">
            <a:avLst/>
          </a:prstGeom>
          <a:noFill/>
          <a:ln w="9525">
            <a:noFill/>
            <a:miter lim="800000"/>
            <a:headEnd/>
            <a:tailEnd/>
          </a:ln>
        </p:spPr>
        <p:txBody>
          <a:bodyPr/>
          <a:lstStyle/>
          <a:p>
            <a:pPr eaLnBrk="1" hangingPunct="1"/>
            <a:fld id="{4CCA8E19-B13D-4708-A8C8-02FFB24A4119}" type="slidenum">
              <a:rPr lang="pt-BR" altLang="pt-BR">
                <a:latin typeface="Calibri" pitchFamily="34" charset="0"/>
              </a:rPr>
              <a:pPr eaLnBrk="1" hangingPunct="1"/>
              <a:t>10</a:t>
            </a:fld>
            <a:endParaRPr lang="pt-BR" altLang="pt-BR">
              <a:latin typeface="Calibri" pitchFamily="34" charset="0"/>
            </a:endParaRPr>
          </a:p>
        </p:txBody>
      </p:sp>
      <p:pic>
        <p:nvPicPr>
          <p:cNvPr id="11269"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idx="4294967295"/>
          </p:nvPr>
        </p:nvSpPr>
        <p:spPr/>
        <p:txBody>
          <a:bodyPr/>
          <a:lstStyle/>
          <a:p>
            <a:pPr eaLnBrk="1" hangingPunct="1"/>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400" b="1" smtClean="0"/>
              <a:t/>
            </a:r>
            <a:br>
              <a:rPr lang="pt-BR" altLang="pt-BR" sz="1400" b="1" smtClean="0"/>
            </a:br>
            <a:r>
              <a:rPr lang="pt-BR" altLang="pt-BR" sz="1400" b="1" smtClean="0"/>
              <a:t> </a:t>
            </a:r>
            <a:r>
              <a:rPr lang="pt-BR" altLang="pt-BR" sz="2000" b="1" smtClean="0"/>
              <a:t/>
            </a:r>
            <a:br>
              <a:rPr lang="pt-BR" altLang="pt-BR" sz="2000" b="1" smtClean="0"/>
            </a:br>
            <a:endParaRPr lang="pt-BR" altLang="pt-BR" sz="20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Organização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da Sociedade Civil</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OSC – 1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(Assoc. e Fund.)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0981" name="Group 21"/>
          <p:cNvGraphicFramePr>
            <a:graphicFrameLocks noGrp="1"/>
          </p:cNvGraphicFramePr>
          <p:nvPr>
            <p:ph sz="half" idx="4294967295"/>
          </p:nvPr>
        </p:nvGraphicFramePr>
        <p:xfrm>
          <a:off x="4427538" y="2349500"/>
          <a:ext cx="4541837" cy="4206875"/>
        </p:xfrm>
        <a:graphic>
          <a:graphicData uri="http://schemas.openxmlformats.org/drawingml/2006/table">
            <a:tbl>
              <a:tblPr/>
              <a:tblGrid>
                <a:gridCol w="4541837"/>
              </a:tblGrid>
              <a:tr h="42068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Entidade privada </a:t>
                      </a: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sem fins lucrativos</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pt-BR" altLang="pt-BR" sz="18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(associação ou fundação)</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que não distribua entre </a:t>
                      </a:r>
                      <a:r>
                        <a:rPr kumimoji="0" lang="pt-BR" altLang="pt-BR" sz="1800" b="1" i="0" u="sng" strike="noStrike" cap="none" normalizeH="0" baseline="0" smtClean="0">
                          <a:ln>
                            <a:noFill/>
                          </a:ln>
                          <a:solidFill>
                            <a:srgbClr val="FF0066"/>
                          </a:solidFill>
                          <a:effectLst/>
                          <a:latin typeface="Arial" panose="020B0604020202020204" pitchFamily="34" charset="0"/>
                          <a:cs typeface="Arial" panose="020B0604020202020204" pitchFamily="34" charset="0"/>
                        </a:rPr>
                        <a:t>os seus sócios</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ou associados, conselheiros, diretores, empregados, doadores ou terceiros eventuais resultados, sobras, excedentes operacionais, brutos ou líquidos, </a:t>
                      </a:r>
                      <a:r>
                        <a:rPr kumimoji="0" lang="pt-BR" altLang="pt-BR" sz="1800" b="1" i="0" u="sng" strike="noStrike" cap="none" normalizeH="0" baseline="0" smtClean="0">
                          <a:ln>
                            <a:noFill/>
                          </a:ln>
                          <a:solidFill>
                            <a:srgbClr val="FF0066"/>
                          </a:solidFill>
                          <a:effectLst/>
                          <a:latin typeface="Arial" panose="020B0604020202020204" pitchFamily="34" charset="0"/>
                          <a:cs typeface="Arial" panose="020B0604020202020204" pitchFamily="34" charset="0"/>
                        </a:rPr>
                        <a:t>dividendos</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isenções de qualquer natureza, participações ou parcelas do seu patrimônio, auferidos mediante o exercício de suas atividades, e que os aplique integralmente na consecução do respectivo objeto social, de forma imediata ou por meio da constituição de fundo patrimonial ou fundo de reserva; </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12304" name="Retângulo 2"/>
          <p:cNvSpPr>
            <a:spLocks noChangeArrowheads="1"/>
          </p:cNvSpPr>
          <p:nvPr/>
        </p:nvSpPr>
        <p:spPr bwMode="auto">
          <a:xfrm>
            <a:off x="611188" y="995363"/>
            <a:ext cx="8075612" cy="1077912"/>
          </a:xfrm>
          <a:prstGeom prst="rect">
            <a:avLst/>
          </a:prstGeom>
          <a:noFill/>
          <a:ln w="9525">
            <a:noFill/>
            <a:miter lim="800000"/>
            <a:headEnd/>
            <a:tailEnd/>
          </a:ln>
        </p:spPr>
        <p:txBody>
          <a:bodyPr>
            <a:spAutoFit/>
          </a:bodyPr>
          <a:lstStyle/>
          <a:p>
            <a:pPr marL="457200" indent="-457200" eaLnBrk="1" hangingPunct="1"/>
            <a:endParaRPr lang="pt-BR" altLang="pt-BR" sz="1400"/>
          </a:p>
          <a:p>
            <a:pPr marL="457200" indent="-457200" eaLnBrk="1" hangingPunct="1"/>
            <a:endParaRPr lang="pt-BR" altLang="pt-BR" sz="1400"/>
          </a:p>
          <a:p>
            <a:pPr marL="457200" indent="-457200" algn="just" eaLnBrk="1" hangingPunct="1"/>
            <a:r>
              <a:rPr lang="pt-BR" b="1"/>
              <a:t>1- QUAIS PESSOAS JURÍDICAS PODEM CONTRATAR E EXCEÇÕES TRAZIDAS PELA LEI </a:t>
            </a:r>
            <a:endParaRPr lang="pt-BR"/>
          </a:p>
        </p:txBody>
      </p:sp>
      <p:pic>
        <p:nvPicPr>
          <p:cNvPr id="12305"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idx="4294967295"/>
          </p:nvPr>
        </p:nvSpPr>
        <p:spPr/>
        <p:txBody>
          <a:bodyPr/>
          <a:lstStyle/>
          <a:p>
            <a:pPr eaLnBrk="1" hangingPunct="1"/>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2000" b="1" smtClean="0"/>
              <a:t/>
            </a:r>
            <a:br>
              <a:rPr lang="pt-BR" altLang="pt-BR" sz="2000" b="1" smtClean="0"/>
            </a:br>
            <a:r>
              <a:rPr lang="pt-BR" altLang="pt-BR" sz="2000" b="1" smtClean="0"/>
              <a:t> </a:t>
            </a:r>
            <a:r>
              <a:rPr lang="pt-BR" altLang="pt-BR" sz="1400" b="1" smtClean="0"/>
              <a:t/>
            </a:r>
            <a:br>
              <a:rPr lang="pt-BR" altLang="pt-BR" sz="1400" b="1" smtClean="0"/>
            </a:br>
            <a:r>
              <a:rPr lang="pt-BR" altLang="pt-BR" sz="1400" b="1" smtClean="0"/>
              <a:t> </a:t>
            </a:r>
            <a:r>
              <a:rPr lang="pt-BR" altLang="pt-BR" sz="1600" b="1" smtClean="0"/>
              <a:t/>
            </a:r>
            <a:br>
              <a:rPr lang="pt-BR" altLang="pt-BR" sz="1600" b="1" smtClean="0"/>
            </a:br>
            <a:r>
              <a:rPr lang="pt-BR" altLang="pt-BR" sz="2000" b="1" smtClean="0"/>
              <a:t/>
            </a:r>
            <a:br>
              <a:rPr lang="pt-BR" altLang="pt-BR" sz="2000" b="1" smtClean="0"/>
            </a:br>
            <a:endParaRPr lang="pt-BR" altLang="pt-BR" sz="20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Organização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da Sociedade Civil</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OSC – 2 - Cooperativas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4472" name="Group 24"/>
          <p:cNvGraphicFramePr>
            <a:graphicFrameLocks noGrp="1"/>
          </p:cNvGraphicFramePr>
          <p:nvPr>
            <p:ph sz="half" idx="4294967295"/>
          </p:nvPr>
        </p:nvGraphicFramePr>
        <p:xfrm>
          <a:off x="4427538" y="2060575"/>
          <a:ext cx="4541837" cy="4608513"/>
        </p:xfrm>
        <a:graphic>
          <a:graphicData uri="http://schemas.openxmlformats.org/drawingml/2006/table">
            <a:tbl>
              <a:tblPr/>
              <a:tblGrid>
                <a:gridCol w="4541837"/>
              </a:tblGrid>
              <a:tr h="46085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as sociedades cooperativas previstas na Lei n</a:t>
                      </a:r>
                      <a:r>
                        <a:rPr kumimoji="0" lang="pt-BR" altLang="pt-BR" sz="1600" b="0" i="0" u="sng" strike="noStrike" cap="none" normalizeH="0" baseline="0" smtClean="0">
                          <a:ln>
                            <a:noFill/>
                          </a:ln>
                          <a:solidFill>
                            <a:schemeClr val="tx1"/>
                          </a:solidFill>
                          <a:effectLst/>
                          <a:latin typeface="Arial" panose="020B0604020202020204" pitchFamily="34" charset="0"/>
                          <a:cs typeface="Arial" panose="020B0604020202020204" pitchFamily="34" charset="0"/>
                        </a:rPr>
                        <a:t>o</a:t>
                      </a: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9.867/99;</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as integradas por pessoas em situação de risco ou vulnerabilidade pessoal ou social; </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as alcançadas por programas e ações de combate à pobreza e de geração de trabalho e renda; </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as voltadas para fomento, educação e capacitação de trabalhadores rurais ou capacitação de agentes de assistência técnica e extensão rural; e </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as capacitadas para execução de atividades ou de projetos de interesse público e de cunho social.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13328" name="Retângulo 2"/>
          <p:cNvSpPr>
            <a:spLocks noChangeArrowheads="1"/>
          </p:cNvSpPr>
          <p:nvPr/>
        </p:nvSpPr>
        <p:spPr bwMode="auto">
          <a:xfrm>
            <a:off x="611188" y="1306513"/>
            <a:ext cx="7993062" cy="646112"/>
          </a:xfrm>
          <a:prstGeom prst="rect">
            <a:avLst/>
          </a:prstGeom>
          <a:noFill/>
          <a:ln w="9525">
            <a:noFill/>
            <a:miter lim="800000"/>
            <a:headEnd/>
            <a:tailEnd/>
          </a:ln>
        </p:spPr>
        <p:txBody>
          <a:bodyPr>
            <a:spAutoFit/>
          </a:bodyPr>
          <a:lstStyle/>
          <a:p>
            <a:r>
              <a:rPr lang="pt-BR" b="1"/>
              <a:t>1- QUAIS PESSOAS JURÍDICAS PODEM CONTRATAR E EXCEÇÕES TRAZIDAS PELA LEI</a:t>
            </a:r>
            <a:endParaRPr lang="pt-BR"/>
          </a:p>
        </p:txBody>
      </p:sp>
      <p:pic>
        <p:nvPicPr>
          <p:cNvPr id="13329"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idx="4294967295"/>
          </p:nvPr>
        </p:nvSpPr>
        <p:spPr/>
        <p:txBody>
          <a:bodyPr/>
          <a:lstStyle/>
          <a:p>
            <a:pPr eaLnBrk="1" hangingPunct="1"/>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400" b="1" smtClean="0"/>
              <a:t/>
            </a:r>
            <a:br>
              <a:rPr lang="pt-BR" altLang="pt-BR" sz="1400" b="1" smtClean="0"/>
            </a:br>
            <a:r>
              <a:rPr lang="pt-BR" altLang="pt-BR" sz="1400" b="1" smtClean="0"/>
              <a:t> </a:t>
            </a:r>
            <a:r>
              <a:rPr lang="pt-BR" sz="1400" b="1" smtClean="0"/>
              <a:t>1- QUAIS PESSOAS JURÍDICAS PODEM CONTRATAR E EXCEÇÕES TRAZIDAS PELA LEI</a:t>
            </a:r>
            <a:r>
              <a:rPr lang="pt-BR" altLang="pt-BR" sz="1600" b="1" smtClean="0"/>
              <a:t/>
            </a:r>
            <a:br>
              <a:rPr lang="pt-BR" altLang="pt-BR" sz="1600" b="1" smtClean="0"/>
            </a:br>
            <a:r>
              <a:rPr lang="pt-BR" altLang="pt-BR" sz="2000" b="1" smtClean="0"/>
              <a:t/>
            </a:r>
            <a:br>
              <a:rPr lang="pt-BR" altLang="pt-BR" sz="2000" b="1" smtClean="0"/>
            </a:br>
            <a:endParaRPr lang="pt-BR" altLang="pt-BR" sz="20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Organização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da Sociedade Civil</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OSC – 3 - Religiosas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5490" name="Group 18"/>
          <p:cNvGraphicFramePr>
            <a:graphicFrameLocks noGrp="1"/>
          </p:cNvGraphicFramePr>
          <p:nvPr>
            <p:ph sz="half" idx="4294967295"/>
          </p:nvPr>
        </p:nvGraphicFramePr>
        <p:xfrm>
          <a:off x="4427538" y="2349500"/>
          <a:ext cx="4541837" cy="3744913"/>
        </p:xfrm>
        <a:graphic>
          <a:graphicData uri="http://schemas.openxmlformats.org/drawingml/2006/table">
            <a:tbl>
              <a:tblPr/>
              <a:tblGrid>
                <a:gridCol w="4541837"/>
              </a:tblGrid>
              <a:tr h="3744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as organizações religiosas que se dediquem a atividades ou a projetos de interesse público e de cunho social </a:t>
                      </a:r>
                      <a:r>
                        <a:rPr kumimoji="0" lang="pt-BR" altLang="pt-BR" sz="28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distintas das destinadas a fins exclusivamente religiosos</a:t>
                      </a: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14352"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t>
            </a:r>
            <a:r>
              <a:rPr lang="pt-BR" sz="1400" b="1" smtClean="0">
                <a:solidFill>
                  <a:srgbClr val="000000"/>
                </a:solidFill>
              </a:rPr>
              <a:t>1- QUAIS PESSOAS JURÍDICAS PODEM CONTRATAR E EXCEÇÕES TRAZIDAS PELA LEI</a:t>
            </a:r>
            <a:r>
              <a:rPr lang="pt-BR" altLang="pt-BR" sz="1600" b="1" smtClean="0">
                <a:solidFill>
                  <a:srgbClr val="000000"/>
                </a:solidFill>
              </a:rPr>
              <a:t/>
            </a:r>
            <a:br>
              <a:rPr lang="pt-BR" altLang="pt-BR" sz="1600" b="1" smtClean="0">
                <a:solidFill>
                  <a:srgbClr val="000000"/>
                </a:solidFill>
              </a:rPr>
            </a:br>
            <a:r>
              <a:rPr lang="pt-BR" altLang="pt-BR" sz="2000" b="1" smtClean="0">
                <a:solidFill>
                  <a:srgbClr val="000000"/>
                </a:solidFill>
              </a:rPr>
              <a:t/>
            </a:r>
            <a:br>
              <a:rPr lang="pt-BR" altLang="pt-BR" sz="2000" b="1" smtClean="0">
                <a:solidFill>
                  <a:srgbClr val="000000"/>
                </a:solidFill>
              </a:rPr>
            </a:br>
            <a:endParaRPr lang="pt-BR" altLang="pt-BR" sz="24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Exceção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3139" name="Group 19"/>
          <p:cNvGraphicFramePr>
            <a:graphicFrameLocks noGrp="1"/>
          </p:cNvGraphicFramePr>
          <p:nvPr>
            <p:ph sz="half" idx="4294967295"/>
          </p:nvPr>
        </p:nvGraphicFramePr>
        <p:xfrm>
          <a:off x="4427538" y="2205038"/>
          <a:ext cx="4541837" cy="4392612"/>
        </p:xfrm>
        <a:graphic>
          <a:graphicData uri="http://schemas.openxmlformats.org/drawingml/2006/table">
            <a:tbl>
              <a:tblPr/>
              <a:tblGrid>
                <a:gridCol w="4541837"/>
              </a:tblGrid>
              <a:tr h="43926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1277938" indent="-285750">
                        <a:spcBef>
                          <a:spcPct val="20000"/>
                        </a:spcBef>
                        <a:defRPr sz="2400">
                          <a:solidFill>
                            <a:schemeClr val="tx1"/>
                          </a:solidFill>
                          <a:latin typeface="Arial" panose="020B0604020202020204" pitchFamily="34" charset="0"/>
                          <a:cs typeface="Arial" panose="020B0604020202020204" pitchFamily="34" charset="0"/>
                        </a:defRPr>
                      </a:lvl2pPr>
                      <a:lvl3pPr marL="1685925" indent="-228600">
                        <a:spcBef>
                          <a:spcPct val="20000"/>
                        </a:spcBef>
                        <a:defRPr sz="2000">
                          <a:solidFill>
                            <a:schemeClr val="tx1"/>
                          </a:solidFill>
                          <a:latin typeface="Arial" panose="020B0604020202020204" pitchFamily="34" charset="0"/>
                          <a:cs typeface="Arial" panose="020B0604020202020204" pitchFamily="34" charset="0"/>
                        </a:defRPr>
                      </a:lvl3pPr>
                      <a:lvl4pPr marL="2093913" indent="-228600">
                        <a:spcBef>
                          <a:spcPct val="20000"/>
                        </a:spcBef>
                        <a:defRPr>
                          <a:solidFill>
                            <a:schemeClr val="tx1"/>
                          </a:solidFill>
                          <a:latin typeface="Arial" panose="020B0604020202020204" pitchFamily="34" charset="0"/>
                          <a:cs typeface="Arial" panose="020B0604020202020204" pitchFamily="34" charset="0"/>
                        </a:defRPr>
                      </a:lvl4pPr>
                      <a:lvl5pPr marL="2501900" indent="-228600">
                        <a:spcBef>
                          <a:spcPct val="20000"/>
                        </a:spcBef>
                        <a:defRPr>
                          <a:solidFill>
                            <a:schemeClr val="tx1"/>
                          </a:solidFill>
                          <a:latin typeface="Arial" panose="020B0604020202020204" pitchFamily="34" charset="0"/>
                          <a:cs typeface="Arial" panose="020B0604020202020204" pitchFamily="34" charset="0"/>
                        </a:defRPr>
                      </a:lvl5pPr>
                      <a:lvl6pPr marL="29591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4163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8735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3307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Transferências de recursos </a:t>
                      </a:r>
                      <a:r>
                        <a:rPr kumimoji="0" lang="pt-BR" altLang="pt-BR" sz="28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homologadas pelo Congresso Nacional ou autorizadas pelo Senado Federal</a:t>
                      </a: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naquilo em que as disposições específicas dos tratados, acordos e convenções internacionais </a:t>
                      </a:r>
                      <a:r>
                        <a:rPr kumimoji="0" lang="pt-BR" altLang="pt-BR" sz="28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conflitarem com esta Lei.</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15376"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idx="4294967295"/>
          </p:nvPr>
        </p:nvSpPr>
        <p:spPr/>
        <p:txBody>
          <a:bodyPr/>
          <a:lstStyle/>
          <a:p>
            <a:pPr eaLnBrk="1" hangingPunct="1"/>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t>
            </a:r>
            <a:r>
              <a:rPr lang="pt-BR" sz="1400" b="1" smtClean="0">
                <a:solidFill>
                  <a:srgbClr val="000000"/>
                </a:solidFill>
              </a:rPr>
              <a:t>1- QUAIS PESSOAS JURÍDICAS PODEM CONTRATAR E EXCEÇÕES TRAZIDAS PELA LEI</a:t>
            </a:r>
            <a:r>
              <a:rPr lang="pt-BR" altLang="pt-BR" sz="1600" b="1" smtClean="0">
                <a:solidFill>
                  <a:srgbClr val="000000"/>
                </a:solidFill>
              </a:rPr>
              <a:t/>
            </a:r>
            <a:br>
              <a:rPr lang="pt-BR" altLang="pt-BR" sz="1600" b="1" smtClean="0">
                <a:solidFill>
                  <a:srgbClr val="000000"/>
                </a:solidFill>
              </a:rPr>
            </a:br>
            <a:r>
              <a:rPr lang="pt-BR" altLang="pt-BR" sz="2000" b="1" smtClean="0">
                <a:solidFill>
                  <a:srgbClr val="000000"/>
                </a:solidFill>
              </a:rPr>
              <a:t/>
            </a:r>
            <a:br>
              <a:rPr lang="pt-BR" altLang="pt-BR" sz="2000" b="1" smtClean="0">
                <a:solidFill>
                  <a:srgbClr val="000000"/>
                </a:solidFill>
              </a:rPr>
            </a:br>
            <a:endParaRPr lang="pt-BR" altLang="pt-BR" sz="28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Exceção 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18483" name="Group 19"/>
          <p:cNvGraphicFramePr>
            <a:graphicFrameLocks noGrp="1"/>
          </p:cNvGraphicFramePr>
          <p:nvPr>
            <p:ph sz="half" idx="4294967295"/>
          </p:nvPr>
        </p:nvGraphicFramePr>
        <p:xfrm>
          <a:off x="4427538" y="2420938"/>
          <a:ext cx="4541837" cy="4176712"/>
        </p:xfrm>
        <a:graphic>
          <a:graphicData uri="http://schemas.openxmlformats.org/drawingml/2006/table">
            <a:tbl>
              <a:tblPr/>
              <a:tblGrid>
                <a:gridCol w="4541837"/>
              </a:tblGrid>
              <a:tr h="41767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1277938" indent="-285750">
                        <a:spcBef>
                          <a:spcPct val="20000"/>
                        </a:spcBef>
                        <a:defRPr sz="2400">
                          <a:solidFill>
                            <a:schemeClr val="tx1"/>
                          </a:solidFill>
                          <a:latin typeface="Arial" panose="020B0604020202020204" pitchFamily="34" charset="0"/>
                          <a:cs typeface="Arial" panose="020B0604020202020204" pitchFamily="34" charset="0"/>
                        </a:defRPr>
                      </a:lvl2pPr>
                      <a:lvl3pPr marL="1685925" indent="-228600">
                        <a:spcBef>
                          <a:spcPct val="20000"/>
                        </a:spcBef>
                        <a:defRPr sz="2000">
                          <a:solidFill>
                            <a:schemeClr val="tx1"/>
                          </a:solidFill>
                          <a:latin typeface="Arial" panose="020B0604020202020204" pitchFamily="34" charset="0"/>
                          <a:cs typeface="Arial" panose="020B0604020202020204" pitchFamily="34" charset="0"/>
                        </a:defRPr>
                      </a:lvl3pPr>
                      <a:lvl4pPr marL="2093913" indent="-228600">
                        <a:spcBef>
                          <a:spcPct val="20000"/>
                        </a:spcBef>
                        <a:defRPr>
                          <a:solidFill>
                            <a:schemeClr val="tx1"/>
                          </a:solidFill>
                          <a:latin typeface="Arial" panose="020B0604020202020204" pitchFamily="34" charset="0"/>
                          <a:cs typeface="Arial" panose="020B0604020202020204" pitchFamily="34" charset="0"/>
                        </a:defRPr>
                      </a:lvl4pPr>
                      <a:lvl5pPr marL="2501900" indent="-228600">
                        <a:spcBef>
                          <a:spcPct val="20000"/>
                        </a:spcBef>
                        <a:defRPr>
                          <a:solidFill>
                            <a:schemeClr val="tx1"/>
                          </a:solidFill>
                          <a:latin typeface="Arial" panose="020B0604020202020204" pitchFamily="34" charset="0"/>
                          <a:cs typeface="Arial" panose="020B0604020202020204" pitchFamily="34" charset="0"/>
                        </a:defRPr>
                      </a:lvl5pPr>
                      <a:lvl6pPr marL="29591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4163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8735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3307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tabLst/>
                      </a:pP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Aos </a:t>
                      </a:r>
                      <a:r>
                        <a:rPr kumimoji="0" lang="pt-BR" altLang="pt-BR" sz="18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contratos de gestão</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celebrados com </a:t>
                      </a:r>
                      <a:r>
                        <a:rPr kumimoji="0" lang="pt-BR" altLang="pt-BR" sz="18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organizações sociais</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na forma estabelecida pela </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hlinkClick r:id="rId2"/>
                        </a:rPr>
                        <a:t>Lei n</a:t>
                      </a:r>
                      <a:r>
                        <a:rPr kumimoji="0" lang="pt-BR" altLang="pt-BR" sz="1800" b="0" i="0" u="sng" strike="noStrike" cap="none" normalizeH="0" baseline="0" smtClean="0">
                          <a:ln>
                            <a:noFill/>
                          </a:ln>
                          <a:solidFill>
                            <a:schemeClr val="tx1"/>
                          </a:solidFill>
                          <a:effectLst/>
                          <a:latin typeface="Arial" panose="020B0604020202020204" pitchFamily="34" charset="0"/>
                          <a:cs typeface="Arial" panose="020B0604020202020204" pitchFamily="34" charset="0"/>
                          <a:hlinkClick r:id="rId2"/>
                        </a:rPr>
                        <a:t>o</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hlinkClick r:id="rId2"/>
                        </a:rPr>
                        <a:t> 9.637/98</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tabLst/>
                      </a:pP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Qualificação OS: pessoas jurídicas de direito privado, sem fins lucrativos, cujas atividades sejam dirigidas </a:t>
                      </a: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ao ensino, à pesquisa científica, ao desenvolvimento tecnológico, à proteção e preservação do meio ambiente, à cultura e à saúde</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16400" name="Picture 16" descr="marcaOficial_SP"/>
          <p:cNvPicPr>
            <a:picLocks noChangeAspect="1" noChangeArrowheads="1"/>
          </p:cNvPicPr>
          <p:nvPr/>
        </p:nvPicPr>
        <p:blipFill>
          <a:blip r:embed="rId3"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idx="4294967295"/>
          </p:nvPr>
        </p:nvSpPr>
        <p:spPr/>
        <p:txBody>
          <a:bodyPr/>
          <a:lstStyle/>
          <a:p>
            <a:pPr eaLnBrk="1" hangingPunct="1"/>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t>
            </a:r>
            <a:r>
              <a:rPr lang="pt-BR" sz="1400" b="1" smtClean="0">
                <a:solidFill>
                  <a:srgbClr val="000000"/>
                </a:solidFill>
              </a:rPr>
              <a:t>1- QUAIS PESSOAS JURÍDICAS PODEM CONTRATAR E EXCEÇÕES TRAZIDAS PELA LEI</a:t>
            </a:r>
            <a:r>
              <a:rPr lang="pt-BR" altLang="pt-BR" sz="1600" b="1" smtClean="0">
                <a:solidFill>
                  <a:srgbClr val="000000"/>
                </a:solidFill>
              </a:rPr>
              <a:t/>
            </a:r>
            <a:br>
              <a:rPr lang="pt-BR" altLang="pt-BR" sz="1600" b="1" smtClean="0">
                <a:solidFill>
                  <a:srgbClr val="000000"/>
                </a:solidFill>
              </a:rPr>
            </a:br>
            <a:r>
              <a:rPr lang="pt-BR" altLang="pt-BR" sz="2000" b="1" smtClean="0">
                <a:solidFill>
                  <a:srgbClr val="000000"/>
                </a:solidFill>
              </a:rPr>
              <a:t/>
            </a:r>
            <a:br>
              <a:rPr lang="pt-BR" altLang="pt-BR" sz="2000" b="1" smtClean="0">
                <a:solidFill>
                  <a:srgbClr val="000000"/>
                </a:solidFill>
              </a:rPr>
            </a:br>
            <a:endParaRPr lang="pt-BR" altLang="pt-BR" sz="28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Exceção 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6210" name="Group 18"/>
          <p:cNvGraphicFramePr>
            <a:graphicFrameLocks noGrp="1"/>
          </p:cNvGraphicFramePr>
          <p:nvPr>
            <p:ph sz="half" idx="4294967295"/>
          </p:nvPr>
        </p:nvGraphicFramePr>
        <p:xfrm>
          <a:off x="4427538" y="2420938"/>
          <a:ext cx="4541837" cy="4176712"/>
        </p:xfrm>
        <a:graphic>
          <a:graphicData uri="http://schemas.openxmlformats.org/drawingml/2006/table">
            <a:tbl>
              <a:tblPr/>
              <a:tblGrid>
                <a:gridCol w="4541837"/>
              </a:tblGrid>
              <a:tr h="41767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1277938" indent="-285750">
                        <a:spcBef>
                          <a:spcPct val="20000"/>
                        </a:spcBef>
                        <a:defRPr sz="2400">
                          <a:solidFill>
                            <a:schemeClr val="tx1"/>
                          </a:solidFill>
                          <a:latin typeface="Arial" panose="020B0604020202020204" pitchFamily="34" charset="0"/>
                          <a:cs typeface="Arial" panose="020B0604020202020204" pitchFamily="34" charset="0"/>
                        </a:defRPr>
                      </a:lvl2pPr>
                      <a:lvl3pPr marL="1685925" indent="-228600">
                        <a:spcBef>
                          <a:spcPct val="20000"/>
                        </a:spcBef>
                        <a:defRPr sz="2000">
                          <a:solidFill>
                            <a:schemeClr val="tx1"/>
                          </a:solidFill>
                          <a:latin typeface="Arial" panose="020B0604020202020204" pitchFamily="34" charset="0"/>
                          <a:cs typeface="Arial" panose="020B0604020202020204" pitchFamily="34" charset="0"/>
                        </a:defRPr>
                      </a:lvl3pPr>
                      <a:lvl4pPr marL="2093913" indent="-228600">
                        <a:spcBef>
                          <a:spcPct val="20000"/>
                        </a:spcBef>
                        <a:defRPr>
                          <a:solidFill>
                            <a:schemeClr val="tx1"/>
                          </a:solidFill>
                          <a:latin typeface="Arial" panose="020B0604020202020204" pitchFamily="34" charset="0"/>
                          <a:cs typeface="Arial" panose="020B0604020202020204" pitchFamily="34" charset="0"/>
                        </a:defRPr>
                      </a:lvl4pPr>
                      <a:lvl5pPr marL="2501900" indent="-228600">
                        <a:spcBef>
                          <a:spcPct val="20000"/>
                        </a:spcBef>
                        <a:defRPr>
                          <a:solidFill>
                            <a:schemeClr val="tx1"/>
                          </a:solidFill>
                          <a:latin typeface="Arial" panose="020B0604020202020204" pitchFamily="34" charset="0"/>
                          <a:cs typeface="Arial" panose="020B0604020202020204" pitchFamily="34" charset="0"/>
                        </a:defRPr>
                      </a:lvl5pPr>
                      <a:lvl6pPr marL="29591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4163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8735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3307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Convênios e contratos celebrados com entidades filantrópicas e sem fins lucrativos nos termos do § 1</a:t>
                      </a:r>
                      <a:r>
                        <a:rPr kumimoji="0" lang="pt-BR" altLang="pt-BR" sz="2000" b="0" i="0" u="sng" strike="noStrike" cap="none" normalizeH="0" baseline="0" smtClean="0">
                          <a:ln>
                            <a:noFill/>
                          </a:ln>
                          <a:solidFill>
                            <a:schemeClr val="tx1"/>
                          </a:solidFill>
                          <a:effectLst/>
                          <a:latin typeface="Arial" panose="020B0604020202020204" pitchFamily="34" charset="0"/>
                          <a:cs typeface="Arial" panose="020B0604020202020204" pitchFamily="34" charset="0"/>
                        </a:rPr>
                        <a:t>o</a:t>
                      </a: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do art. 199 da CF =</a:t>
                      </a:r>
                    </a:p>
                    <a:p>
                      <a:pPr marL="0" marR="0" lvl="0" indent="0" algn="just"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t-BR" altLang="pt-BR" sz="20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Área de saúde</a:t>
                      </a: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17424"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idx="4294967295"/>
          </p:nvPr>
        </p:nvSpPr>
        <p:spPr/>
        <p:txBody>
          <a:bodyPr/>
          <a:lstStyle/>
          <a:p>
            <a:pPr eaLnBrk="1" hangingPunct="1"/>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sz="1400" b="1" smtClean="0">
                <a:solidFill>
                  <a:srgbClr val="000000"/>
                </a:solidFill>
              </a:rPr>
              <a:t>1- QUAIS PESSOAS JURÍDICAS PODEM CONTRATAR E EXCEÇÕES TRAZIDAS PELA LEI</a:t>
            </a:r>
            <a:r>
              <a:rPr lang="pt-BR" altLang="pt-BR" sz="1600" b="1" smtClean="0">
                <a:solidFill>
                  <a:srgbClr val="000000"/>
                </a:solidFill>
              </a:rPr>
              <a:t/>
            </a:r>
            <a:br>
              <a:rPr lang="pt-BR" altLang="pt-BR" sz="1600" b="1" smtClean="0">
                <a:solidFill>
                  <a:srgbClr val="000000"/>
                </a:solidFill>
              </a:rPr>
            </a:br>
            <a:r>
              <a:rPr lang="pt-BR" altLang="pt-BR" sz="2000" b="1" smtClean="0">
                <a:solidFill>
                  <a:srgbClr val="000000"/>
                </a:solidFill>
              </a:rPr>
              <a:t/>
            </a:r>
            <a:br>
              <a:rPr lang="pt-BR" altLang="pt-BR" sz="2000" b="1" smtClean="0">
                <a:solidFill>
                  <a:srgbClr val="000000"/>
                </a:solidFill>
              </a:rPr>
            </a:br>
            <a:endParaRPr lang="pt-BR" altLang="pt-BR" sz="28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Exceção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7225" name="Group 9"/>
          <p:cNvGraphicFramePr>
            <a:graphicFrameLocks noGrp="1"/>
          </p:cNvGraphicFramePr>
          <p:nvPr>
            <p:ph sz="half" idx="4294967295"/>
          </p:nvPr>
        </p:nvGraphicFramePr>
        <p:xfrm>
          <a:off x="4427538" y="2420938"/>
          <a:ext cx="4541837" cy="4176712"/>
        </p:xfrm>
        <a:graphic>
          <a:graphicData uri="http://schemas.openxmlformats.org/drawingml/2006/table">
            <a:tbl>
              <a:tblPr/>
              <a:tblGrid>
                <a:gridCol w="4541837"/>
              </a:tblGrid>
              <a:tr h="41767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1277938" indent="-285750">
                        <a:spcBef>
                          <a:spcPct val="20000"/>
                        </a:spcBef>
                        <a:defRPr sz="2400">
                          <a:solidFill>
                            <a:schemeClr val="tx1"/>
                          </a:solidFill>
                          <a:latin typeface="Arial" panose="020B0604020202020204" pitchFamily="34" charset="0"/>
                          <a:cs typeface="Arial" panose="020B0604020202020204" pitchFamily="34" charset="0"/>
                        </a:defRPr>
                      </a:lvl2pPr>
                      <a:lvl3pPr marL="1685925" indent="-228600">
                        <a:spcBef>
                          <a:spcPct val="20000"/>
                        </a:spcBef>
                        <a:defRPr sz="2000">
                          <a:solidFill>
                            <a:schemeClr val="tx1"/>
                          </a:solidFill>
                          <a:latin typeface="Arial" panose="020B0604020202020204" pitchFamily="34" charset="0"/>
                          <a:cs typeface="Arial" panose="020B0604020202020204" pitchFamily="34" charset="0"/>
                        </a:defRPr>
                      </a:lvl3pPr>
                      <a:lvl4pPr marL="2093913" indent="-228600">
                        <a:spcBef>
                          <a:spcPct val="20000"/>
                        </a:spcBef>
                        <a:defRPr>
                          <a:solidFill>
                            <a:schemeClr val="tx1"/>
                          </a:solidFill>
                          <a:latin typeface="Arial" panose="020B0604020202020204" pitchFamily="34" charset="0"/>
                          <a:cs typeface="Arial" panose="020B0604020202020204" pitchFamily="34" charset="0"/>
                        </a:defRPr>
                      </a:lvl4pPr>
                      <a:lvl5pPr marL="2501900" indent="-228600">
                        <a:spcBef>
                          <a:spcPct val="20000"/>
                        </a:spcBef>
                        <a:defRPr>
                          <a:solidFill>
                            <a:schemeClr val="tx1"/>
                          </a:solidFill>
                          <a:latin typeface="Arial" panose="020B0604020202020204" pitchFamily="34" charset="0"/>
                          <a:cs typeface="Arial" panose="020B0604020202020204" pitchFamily="34" charset="0"/>
                        </a:defRPr>
                      </a:lvl5pPr>
                      <a:lvl6pPr marL="29591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4163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8735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3307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pt-BR" altLang="pt-BR"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t-BR" altLang="pt-BR"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Termos de Compromisso Cultural</a:t>
                      </a: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referidos no § 1</a:t>
                      </a:r>
                      <a:r>
                        <a:rPr kumimoji="0" lang="pt-BR" altLang="pt-BR" sz="2800" b="0" i="0" u="sng" strike="noStrike" cap="none" normalizeH="0" baseline="0" smtClean="0">
                          <a:ln>
                            <a:noFill/>
                          </a:ln>
                          <a:solidFill>
                            <a:schemeClr val="tx1"/>
                          </a:solidFill>
                          <a:effectLst/>
                          <a:latin typeface="Arial" panose="020B0604020202020204" pitchFamily="34" charset="0"/>
                          <a:cs typeface="Arial" panose="020B0604020202020204" pitchFamily="34" charset="0"/>
                        </a:rPr>
                        <a:t>o</a:t>
                      </a: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do art. 9</a:t>
                      </a:r>
                      <a:r>
                        <a:rPr kumimoji="0" lang="pt-BR" altLang="pt-BR" sz="2800" b="0" i="0" u="sng" strike="noStrike" cap="none" normalizeH="0" baseline="0" smtClean="0">
                          <a:ln>
                            <a:noFill/>
                          </a:ln>
                          <a:solidFill>
                            <a:schemeClr val="tx1"/>
                          </a:solidFill>
                          <a:effectLst/>
                          <a:latin typeface="Arial" panose="020B0604020202020204" pitchFamily="34" charset="0"/>
                          <a:cs typeface="Arial" panose="020B0604020202020204" pitchFamily="34" charset="0"/>
                        </a:rPr>
                        <a:t>º</a:t>
                      </a: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da Lei n</a:t>
                      </a:r>
                      <a:r>
                        <a:rPr kumimoji="0" lang="pt-BR" altLang="pt-BR" sz="2800" b="0" i="0" u="sng" strike="noStrike" cap="none" normalizeH="0" baseline="0" smtClean="0">
                          <a:ln>
                            <a:noFill/>
                          </a:ln>
                          <a:solidFill>
                            <a:schemeClr val="tx1"/>
                          </a:solidFill>
                          <a:effectLst/>
                          <a:latin typeface="Arial" panose="020B0604020202020204" pitchFamily="34" charset="0"/>
                          <a:cs typeface="Arial" panose="020B0604020202020204" pitchFamily="34" charset="0"/>
                        </a:rPr>
                        <a:t>o</a:t>
                      </a: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13.018/2014.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18448"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idx="4294967295"/>
          </p:nvPr>
        </p:nvSpPr>
        <p:spPr/>
        <p:txBody>
          <a:bodyPr/>
          <a:lstStyle/>
          <a:p>
            <a:pPr eaLnBrk="1" hangingPunct="1"/>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t>
            </a:r>
            <a:r>
              <a:rPr lang="pt-BR" sz="1400" b="1" smtClean="0">
                <a:solidFill>
                  <a:srgbClr val="000000"/>
                </a:solidFill>
              </a:rPr>
              <a:t>1- QUAIS PESSOAS JURÍDICAS PODEM CONTRATAR E EXCEÇÕES TRAZIDAS PELA LEI</a:t>
            </a:r>
            <a:r>
              <a:rPr lang="pt-BR" altLang="pt-BR" sz="1600" b="1" smtClean="0">
                <a:solidFill>
                  <a:srgbClr val="000000"/>
                </a:solidFill>
              </a:rPr>
              <a:t/>
            </a:r>
            <a:br>
              <a:rPr lang="pt-BR" altLang="pt-BR" sz="1600" b="1" smtClean="0">
                <a:solidFill>
                  <a:srgbClr val="000000"/>
                </a:solidFill>
              </a:rPr>
            </a:br>
            <a:r>
              <a:rPr lang="pt-BR" altLang="pt-BR" sz="2000" b="1" smtClean="0">
                <a:solidFill>
                  <a:srgbClr val="000000"/>
                </a:solidFill>
              </a:rPr>
              <a:t/>
            </a:r>
            <a:br>
              <a:rPr lang="pt-BR" altLang="pt-BR" sz="2000" b="1" smtClean="0">
                <a:solidFill>
                  <a:srgbClr val="000000"/>
                </a:solidFill>
              </a:rPr>
            </a:br>
            <a:r>
              <a:rPr lang="pt-BR" altLang="pt-BR" sz="2800" b="1" smtClean="0"/>
              <a:t/>
            </a:r>
            <a:br>
              <a:rPr lang="pt-BR" altLang="pt-BR" sz="2800" b="1" smtClean="0"/>
            </a:br>
            <a:endParaRPr lang="pt-BR" altLang="pt-BR" sz="28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Exceção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8258" name="Group 18"/>
          <p:cNvGraphicFramePr>
            <a:graphicFrameLocks noGrp="1"/>
          </p:cNvGraphicFramePr>
          <p:nvPr>
            <p:ph sz="half" idx="4294967295"/>
          </p:nvPr>
        </p:nvGraphicFramePr>
        <p:xfrm>
          <a:off x="4427538" y="2420938"/>
          <a:ext cx="4541837" cy="4176712"/>
        </p:xfrm>
        <a:graphic>
          <a:graphicData uri="http://schemas.openxmlformats.org/drawingml/2006/table">
            <a:tbl>
              <a:tblPr/>
              <a:tblGrid>
                <a:gridCol w="4541837"/>
              </a:tblGrid>
              <a:tr h="41767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1277938" indent="-285750">
                        <a:spcBef>
                          <a:spcPct val="20000"/>
                        </a:spcBef>
                        <a:defRPr sz="2400">
                          <a:solidFill>
                            <a:schemeClr val="tx1"/>
                          </a:solidFill>
                          <a:latin typeface="Arial" panose="020B0604020202020204" pitchFamily="34" charset="0"/>
                          <a:cs typeface="Arial" panose="020B0604020202020204" pitchFamily="34" charset="0"/>
                        </a:defRPr>
                      </a:lvl2pPr>
                      <a:lvl3pPr marL="1685925" indent="-228600">
                        <a:spcBef>
                          <a:spcPct val="20000"/>
                        </a:spcBef>
                        <a:defRPr sz="2000">
                          <a:solidFill>
                            <a:schemeClr val="tx1"/>
                          </a:solidFill>
                          <a:latin typeface="Arial" panose="020B0604020202020204" pitchFamily="34" charset="0"/>
                          <a:cs typeface="Arial" panose="020B0604020202020204" pitchFamily="34" charset="0"/>
                        </a:defRPr>
                      </a:lvl3pPr>
                      <a:lvl4pPr marL="2093913" indent="-228600">
                        <a:spcBef>
                          <a:spcPct val="20000"/>
                        </a:spcBef>
                        <a:defRPr>
                          <a:solidFill>
                            <a:schemeClr val="tx1"/>
                          </a:solidFill>
                          <a:latin typeface="Arial" panose="020B0604020202020204" pitchFamily="34" charset="0"/>
                          <a:cs typeface="Arial" panose="020B0604020202020204" pitchFamily="34" charset="0"/>
                        </a:defRPr>
                      </a:lvl4pPr>
                      <a:lvl5pPr marL="2501900" indent="-228600">
                        <a:spcBef>
                          <a:spcPct val="20000"/>
                        </a:spcBef>
                        <a:defRPr>
                          <a:solidFill>
                            <a:schemeClr val="tx1"/>
                          </a:solidFill>
                          <a:latin typeface="Arial" panose="020B0604020202020204" pitchFamily="34" charset="0"/>
                          <a:cs typeface="Arial" panose="020B0604020202020204" pitchFamily="34" charset="0"/>
                        </a:defRPr>
                      </a:lvl5pPr>
                      <a:lvl6pPr marL="29591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4163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8735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3307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pt-BR" altLang="pt-BR"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termos de parceria</a:t>
                      </a: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pt-BR" altLang="pt-BR"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t-BR" altLang="pt-BR"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OSCIP’s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19472"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idx="4294967295"/>
          </p:nvPr>
        </p:nvSpPr>
        <p:spPr/>
        <p:txBody>
          <a:bodyPr/>
          <a:lstStyle/>
          <a:p>
            <a:pPr eaLnBrk="1" hangingPunct="1"/>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t>
            </a:r>
            <a:r>
              <a:rPr lang="pt-BR" sz="1400" b="1" smtClean="0">
                <a:solidFill>
                  <a:srgbClr val="000000"/>
                </a:solidFill>
              </a:rPr>
              <a:t>1- QUAIS PESSOAS JURÍDICAS PODEM CONTRATAR E EXCEÇÕES TRAZIDAS PELA LEI</a:t>
            </a:r>
            <a:r>
              <a:rPr lang="pt-BR" altLang="pt-BR" sz="1600" b="1" smtClean="0">
                <a:solidFill>
                  <a:srgbClr val="000000"/>
                </a:solidFill>
              </a:rPr>
              <a:t/>
            </a:r>
            <a:br>
              <a:rPr lang="pt-BR" altLang="pt-BR" sz="1600" b="1" smtClean="0">
                <a:solidFill>
                  <a:srgbClr val="000000"/>
                </a:solidFill>
              </a:rPr>
            </a:br>
            <a:r>
              <a:rPr lang="pt-BR" altLang="pt-BR" sz="2000" b="1" smtClean="0">
                <a:solidFill>
                  <a:srgbClr val="000000"/>
                </a:solidFill>
              </a:rPr>
              <a:t/>
            </a:r>
            <a:br>
              <a:rPr lang="pt-BR" altLang="pt-BR" sz="2000" b="1" smtClean="0">
                <a:solidFill>
                  <a:srgbClr val="000000"/>
                </a:solidFill>
              </a:rPr>
            </a:br>
            <a:r>
              <a:rPr lang="pt-BR" altLang="pt-BR" sz="2800" b="1" smtClean="0"/>
              <a:t/>
            </a:r>
            <a:br>
              <a:rPr lang="pt-BR" altLang="pt-BR" sz="2800" b="1" smtClean="0"/>
            </a:br>
            <a:endParaRPr lang="pt-BR" altLang="pt-BR" sz="28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Exceção 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9273" name="Group 9"/>
          <p:cNvGraphicFramePr>
            <a:graphicFrameLocks noGrp="1"/>
          </p:cNvGraphicFramePr>
          <p:nvPr>
            <p:ph sz="half" idx="4294967295"/>
          </p:nvPr>
        </p:nvGraphicFramePr>
        <p:xfrm>
          <a:off x="4427538" y="2420938"/>
          <a:ext cx="4541837" cy="4176712"/>
        </p:xfrm>
        <a:graphic>
          <a:graphicData uri="http://schemas.openxmlformats.org/drawingml/2006/table">
            <a:tbl>
              <a:tblPr/>
              <a:tblGrid>
                <a:gridCol w="4541837"/>
              </a:tblGrid>
              <a:tr h="41767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1277938" indent="-285750">
                        <a:spcBef>
                          <a:spcPct val="20000"/>
                        </a:spcBef>
                        <a:defRPr sz="2400">
                          <a:solidFill>
                            <a:schemeClr val="tx1"/>
                          </a:solidFill>
                          <a:latin typeface="Arial" panose="020B0604020202020204" pitchFamily="34" charset="0"/>
                          <a:cs typeface="Arial" panose="020B0604020202020204" pitchFamily="34" charset="0"/>
                        </a:defRPr>
                      </a:lvl2pPr>
                      <a:lvl3pPr marL="1685925" indent="-228600">
                        <a:spcBef>
                          <a:spcPct val="20000"/>
                        </a:spcBef>
                        <a:defRPr sz="2000">
                          <a:solidFill>
                            <a:schemeClr val="tx1"/>
                          </a:solidFill>
                          <a:latin typeface="Arial" panose="020B0604020202020204" pitchFamily="34" charset="0"/>
                          <a:cs typeface="Arial" panose="020B0604020202020204" pitchFamily="34" charset="0"/>
                        </a:defRPr>
                      </a:lvl3pPr>
                      <a:lvl4pPr marL="2093913" indent="-228600">
                        <a:spcBef>
                          <a:spcPct val="20000"/>
                        </a:spcBef>
                        <a:defRPr>
                          <a:solidFill>
                            <a:schemeClr val="tx1"/>
                          </a:solidFill>
                          <a:latin typeface="Arial" panose="020B0604020202020204" pitchFamily="34" charset="0"/>
                          <a:cs typeface="Arial" panose="020B0604020202020204" pitchFamily="34" charset="0"/>
                        </a:defRPr>
                      </a:lvl4pPr>
                      <a:lvl5pPr marL="2501900" indent="-228600">
                        <a:spcBef>
                          <a:spcPct val="20000"/>
                        </a:spcBef>
                        <a:defRPr>
                          <a:solidFill>
                            <a:schemeClr val="tx1"/>
                          </a:solidFill>
                          <a:latin typeface="Arial" panose="020B0604020202020204" pitchFamily="34" charset="0"/>
                          <a:cs typeface="Arial" panose="020B0604020202020204" pitchFamily="34" charset="0"/>
                        </a:defRPr>
                      </a:lvl5pPr>
                      <a:lvl6pPr marL="29591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4163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8735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3307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Transferências referidas:</a:t>
                      </a:r>
                    </a:p>
                    <a:p>
                      <a:pPr marL="0" marR="0" lvl="0" indent="0" algn="just"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tabLst/>
                      </a:pP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 art. 2º,da Lei 10.845/2004 e </a:t>
                      </a:r>
                    </a:p>
                    <a:p>
                      <a:pPr marL="0" marR="0" lvl="0" indent="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tabLst/>
                      </a:pPr>
                      <a:endPar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tabLst/>
                      </a:pP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nos arts. 5º e 22 da Lei 11.947/2009. </a:t>
                      </a:r>
                      <a:r>
                        <a:rPr kumimoji="0" lang="pt-BR" altLang="pt-BR"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20496"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ço Reservado para Número de Slide 3"/>
          <p:cNvSpPr txBox="1">
            <a:spLocks noGrp="1"/>
          </p:cNvSpPr>
          <p:nvPr/>
        </p:nvSpPr>
        <p:spPr bwMode="auto">
          <a:xfrm>
            <a:off x="6553200" y="6356350"/>
            <a:ext cx="2133600" cy="365125"/>
          </a:xfrm>
          <a:prstGeom prst="rect">
            <a:avLst/>
          </a:prstGeom>
          <a:noFill/>
          <a:ln w="9525">
            <a:noFill/>
            <a:miter lim="800000"/>
            <a:headEnd/>
            <a:tailEnd/>
          </a:ln>
        </p:spPr>
        <p:txBody>
          <a:bodyPr/>
          <a:lstStyle/>
          <a:p>
            <a:pPr eaLnBrk="1" hangingPunct="1"/>
            <a:fld id="{835AEC77-3C13-4F63-BCCC-0C95DAA686BD}" type="slidenum">
              <a:rPr lang="pt-BR" altLang="pt-BR">
                <a:latin typeface="Calibri" pitchFamily="34" charset="0"/>
              </a:rPr>
              <a:pPr eaLnBrk="1" hangingPunct="1"/>
              <a:t>2</a:t>
            </a:fld>
            <a:endParaRPr lang="pt-BR" altLang="pt-BR">
              <a:latin typeface="Calibri" pitchFamily="34" charset="0"/>
            </a:endParaRPr>
          </a:p>
        </p:txBody>
      </p:sp>
      <p:sp>
        <p:nvSpPr>
          <p:cNvPr id="4099" name="Título 6"/>
          <p:cNvSpPr>
            <a:spLocks noGrp="1"/>
          </p:cNvSpPr>
          <p:nvPr>
            <p:ph type="title" idx="4294967295"/>
          </p:nvPr>
        </p:nvSpPr>
        <p:spPr/>
        <p:txBody>
          <a:bodyPr/>
          <a:lstStyle/>
          <a:p>
            <a:pPr eaLnBrk="1" hangingPunct="1"/>
            <a:endParaRPr lang="pt-BR" altLang="pt-BR" smtClean="0"/>
          </a:p>
        </p:txBody>
      </p:sp>
      <p:sp>
        <p:nvSpPr>
          <p:cNvPr id="4100" name="Rectangle 7"/>
          <p:cNvSpPr>
            <a:spLocks noGrp="1"/>
          </p:cNvSpPr>
          <p:nvPr>
            <p:ph idx="4294967295"/>
          </p:nvPr>
        </p:nvSpPr>
        <p:spPr>
          <a:xfrm>
            <a:off x="457200" y="1600200"/>
            <a:ext cx="8229600" cy="4924425"/>
          </a:xfrm>
        </p:spPr>
        <p:txBody>
          <a:bodyPr/>
          <a:lstStyle/>
          <a:p>
            <a:pPr marL="609600" indent="-609600" algn="ctr" eaLnBrk="1" hangingPunct="1">
              <a:lnSpc>
                <a:spcPct val="90000"/>
              </a:lnSpc>
              <a:buFontTx/>
              <a:buNone/>
            </a:pPr>
            <a:r>
              <a:rPr lang="pt-BR" altLang="pt-BR" sz="1600" b="1" smtClean="0"/>
              <a:t>PALESTRANTES:</a:t>
            </a:r>
          </a:p>
          <a:p>
            <a:pPr marL="609600" indent="-609600" eaLnBrk="1" hangingPunct="1">
              <a:lnSpc>
                <a:spcPct val="90000"/>
              </a:lnSpc>
              <a:buFontTx/>
              <a:buNone/>
            </a:pPr>
            <a:endParaRPr lang="pt-BR" altLang="pt-BR" sz="1600" b="1" smtClean="0"/>
          </a:p>
          <a:p>
            <a:pPr marL="609600" indent="-609600" eaLnBrk="1" hangingPunct="1">
              <a:lnSpc>
                <a:spcPct val="90000"/>
              </a:lnSpc>
              <a:buFontTx/>
              <a:buNone/>
            </a:pPr>
            <a:endParaRPr lang="pt-BR" altLang="pt-BR" sz="1600" smtClean="0"/>
          </a:p>
          <a:p>
            <a:pPr marL="609600" indent="-609600" algn="just" eaLnBrk="1" hangingPunct="1">
              <a:lnSpc>
                <a:spcPct val="90000"/>
              </a:lnSpc>
              <a:buFont typeface="Wingdings" pitchFamily="2" charset="2"/>
              <a:buNone/>
            </a:pPr>
            <a:r>
              <a:rPr lang="pt-BR" altLang="pt-BR" sz="1600" b="1" smtClean="0"/>
              <a:t>	LÚCIA BLUDENI - </a:t>
            </a:r>
            <a:r>
              <a:rPr lang="pt-BR" altLang="pt-BR" sz="1600" smtClean="0"/>
              <a:t>Advogada militante. • Especialista em Gestão para Organizações do Terceiro Setor, Direito Civil, Processo Civil e Direito do Trabalho. Conselheira da OAB SP  e do Conselho Curador da ESA SP. Presidente da  Comissão de Direito do Terceiro Setor da OABSP. Membro Efetivo do IASP ( Instituto dos Advogados de São Paulo) . Conselheira-COMAS SP– segmento trabalhadores nas gestões 2008 a 2012.</a:t>
            </a:r>
          </a:p>
          <a:p>
            <a:pPr marL="609600" indent="-609600" algn="just" eaLnBrk="1" hangingPunct="1">
              <a:lnSpc>
                <a:spcPct val="90000"/>
              </a:lnSpc>
              <a:buFont typeface="Wingdings" pitchFamily="2" charset="2"/>
              <a:buNone/>
            </a:pPr>
            <a:r>
              <a:rPr lang="pt-BR" altLang="pt-BR" sz="1600" smtClean="0"/>
              <a:t/>
            </a:r>
            <a:br>
              <a:rPr lang="pt-BR" altLang="pt-BR" sz="1600" smtClean="0"/>
            </a:br>
            <a:endParaRPr lang="pt-BR" altLang="pt-BR" sz="1600" smtClean="0"/>
          </a:p>
          <a:p>
            <a:pPr marL="609600" indent="-609600" algn="just" eaLnBrk="1" hangingPunct="1">
              <a:lnSpc>
                <a:spcPct val="90000"/>
              </a:lnSpc>
              <a:buFont typeface="Wingdings" pitchFamily="2" charset="2"/>
              <a:buNone/>
            </a:pPr>
            <a:r>
              <a:rPr lang="pt-BR" altLang="pt-BR" sz="1600" smtClean="0"/>
              <a:t>	</a:t>
            </a:r>
            <a:r>
              <a:rPr lang="pt-BR" altLang="pt-BR" sz="1600" b="1" smtClean="0"/>
              <a:t>VANESSA RUFFA RODRIGUES.</a:t>
            </a:r>
            <a:r>
              <a:rPr lang="pt-BR" altLang="pt-BR" sz="1600" smtClean="0"/>
              <a:t> Advogada Tributarista. Coordenadora de Atualização Legislativa para Assuntos do Terceiro Setor da OAB/SP. Graduada em Direito pela FMU.  Especialista em Direito Tributário pela Universidade Mackenzie. Extensão em Direito Tributário e Societário pela FGV (GVLaw).  Extensão em Tributação do Setor Comercial pela FGV (GVLaw. MBA em Gestão de Tributos e Planejamento Tributário pela FGV – Fundação Getúlio Vargas (FGV Management-SP).</a:t>
            </a:r>
          </a:p>
          <a:p>
            <a:pPr marL="609600" indent="-609600" algn="just" eaLnBrk="1" hangingPunct="1">
              <a:lnSpc>
                <a:spcPct val="90000"/>
              </a:lnSpc>
              <a:buFont typeface="Wingdings" pitchFamily="2" charset="2"/>
              <a:buNone/>
            </a:pPr>
            <a:r>
              <a:rPr lang="pt-BR" altLang="pt-BR" smtClean="0"/>
              <a:t/>
            </a:r>
            <a:br>
              <a:rPr lang="pt-BR" altLang="pt-BR" smtClean="0"/>
            </a:br>
            <a:endParaRPr lang="pt-BR" altLang="pt-BR" smtClean="0"/>
          </a:p>
        </p:txBody>
      </p:sp>
      <p:pic>
        <p:nvPicPr>
          <p:cNvPr id="4101" name="Picture 16" descr="marcaOficial_SP"/>
          <p:cNvPicPr>
            <a:picLocks noChangeAspect="1" noChangeArrowheads="1"/>
          </p:cNvPicPr>
          <p:nvPr/>
        </p:nvPicPr>
        <p:blipFill>
          <a:blip r:embed="rId2" cstate="print"/>
          <a:srcRect/>
          <a:stretch>
            <a:fillRect/>
          </a:stretch>
        </p:blipFill>
        <p:spPr bwMode="auto">
          <a:xfrm>
            <a:off x="3419475" y="274638"/>
            <a:ext cx="1916113"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idx="4294967295"/>
          </p:nvPr>
        </p:nvSpPr>
        <p:spPr/>
        <p:txBody>
          <a:bodyPr/>
          <a:lstStyle/>
          <a:p>
            <a:pPr eaLnBrk="1" hangingPunct="1"/>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t>
            </a:r>
            <a:r>
              <a:rPr lang="pt-BR" sz="1400" b="1" smtClean="0">
                <a:solidFill>
                  <a:srgbClr val="000000"/>
                </a:solidFill>
              </a:rPr>
              <a:t>1- QUAIS PESSOAS JURÍDICAS PODEM CONTRATAR E EXCEÇÕES TRAZIDAS PELA LEI</a:t>
            </a:r>
            <a:r>
              <a:rPr lang="pt-BR" altLang="pt-BR" sz="1600" b="1" smtClean="0">
                <a:solidFill>
                  <a:srgbClr val="000000"/>
                </a:solidFill>
              </a:rPr>
              <a:t/>
            </a:r>
            <a:br>
              <a:rPr lang="pt-BR" altLang="pt-BR" sz="1600" b="1" smtClean="0">
                <a:solidFill>
                  <a:srgbClr val="000000"/>
                </a:solidFill>
              </a:rPr>
            </a:br>
            <a:r>
              <a:rPr lang="pt-BR" altLang="pt-BR" sz="2000" b="1" smtClean="0">
                <a:solidFill>
                  <a:srgbClr val="000000"/>
                </a:solidFill>
              </a:rPr>
              <a:t/>
            </a:r>
            <a:br>
              <a:rPr lang="pt-BR" altLang="pt-BR" sz="2000" b="1" smtClean="0">
                <a:solidFill>
                  <a:srgbClr val="000000"/>
                </a:solidFill>
              </a:rPr>
            </a:br>
            <a:r>
              <a:rPr lang="pt-BR" altLang="pt-BR" sz="2800" b="1" smtClean="0"/>
              <a:t/>
            </a:r>
            <a:br>
              <a:rPr lang="pt-BR" altLang="pt-BR" sz="2800" b="1" smtClean="0"/>
            </a:br>
            <a:endParaRPr lang="pt-BR" altLang="pt-BR" sz="28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Exceção 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0319" name="Group 31"/>
          <p:cNvGraphicFramePr>
            <a:graphicFrameLocks noGrp="1"/>
          </p:cNvGraphicFramePr>
          <p:nvPr>
            <p:ph sz="half" idx="4294967295"/>
          </p:nvPr>
        </p:nvGraphicFramePr>
        <p:xfrm>
          <a:off x="4427538" y="2420938"/>
          <a:ext cx="4541837" cy="4176712"/>
        </p:xfrm>
        <a:graphic>
          <a:graphicData uri="http://schemas.openxmlformats.org/drawingml/2006/table">
            <a:tbl>
              <a:tblPr/>
              <a:tblGrid>
                <a:gridCol w="4541837"/>
              </a:tblGrid>
              <a:tr h="41767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1277938" indent="-285750">
                        <a:spcBef>
                          <a:spcPct val="20000"/>
                        </a:spcBef>
                        <a:defRPr sz="2400">
                          <a:solidFill>
                            <a:schemeClr val="tx1"/>
                          </a:solidFill>
                          <a:latin typeface="Arial" panose="020B0604020202020204" pitchFamily="34" charset="0"/>
                          <a:cs typeface="Arial" panose="020B0604020202020204" pitchFamily="34" charset="0"/>
                        </a:defRPr>
                      </a:lvl2pPr>
                      <a:lvl3pPr marL="1685925" indent="-228600">
                        <a:spcBef>
                          <a:spcPct val="20000"/>
                        </a:spcBef>
                        <a:defRPr sz="2000">
                          <a:solidFill>
                            <a:schemeClr val="tx1"/>
                          </a:solidFill>
                          <a:latin typeface="Arial" panose="020B0604020202020204" pitchFamily="34" charset="0"/>
                          <a:cs typeface="Arial" panose="020B0604020202020204" pitchFamily="34" charset="0"/>
                        </a:defRPr>
                      </a:lvl3pPr>
                      <a:lvl4pPr marL="2093913" indent="-228600">
                        <a:spcBef>
                          <a:spcPct val="20000"/>
                        </a:spcBef>
                        <a:defRPr>
                          <a:solidFill>
                            <a:schemeClr val="tx1"/>
                          </a:solidFill>
                          <a:latin typeface="Arial" panose="020B0604020202020204" pitchFamily="34" charset="0"/>
                          <a:cs typeface="Arial" panose="020B0604020202020204" pitchFamily="34" charset="0"/>
                        </a:defRPr>
                      </a:lvl4pPr>
                      <a:lvl5pPr marL="2501900" indent="-228600">
                        <a:spcBef>
                          <a:spcPct val="20000"/>
                        </a:spcBef>
                        <a:defRPr>
                          <a:solidFill>
                            <a:schemeClr val="tx1"/>
                          </a:solidFill>
                          <a:latin typeface="Arial" panose="020B0604020202020204" pitchFamily="34" charset="0"/>
                          <a:cs typeface="Arial" panose="020B0604020202020204" pitchFamily="34" charset="0"/>
                        </a:defRPr>
                      </a:lvl5pPr>
                      <a:lvl6pPr marL="29591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4163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8735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3307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Pagamentos realizados </a:t>
                      </a:r>
                      <a:r>
                        <a:rPr kumimoji="0" lang="pt-BR" altLang="pt-BR" sz="18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a título de anuidades, contribuições ou taxas associativas em favor de organismos internacionais ou entidades que sejam obrigatoriamente constituídas por:</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 membros de Poder ou do MP;</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b) dirigentes de órgão ou de entidade da administração pública;          </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 pessoas jurídicas de direito público interno e </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 pessoas jurídicas integrantes da administração pública;   </a:t>
                      </a:r>
                      <a:r>
                        <a:rPr kumimoji="0" lang="pt-BR" altLang="pt-BR"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21520"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idx="4294967295"/>
          </p:nvPr>
        </p:nvSpPr>
        <p:spPr/>
        <p:txBody>
          <a:bodyPr/>
          <a:lstStyle/>
          <a:p>
            <a:pPr eaLnBrk="1" hangingPunct="1"/>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a:t>
            </a:r>
            <a:r>
              <a:rPr lang="pt-BR" sz="1400" b="1" smtClean="0">
                <a:solidFill>
                  <a:srgbClr val="000000"/>
                </a:solidFill>
              </a:rPr>
              <a:t>1- QUAIS PESSOAS JURÍDICAS PODEM CONTRATAR E EXCEÇÕES TRAZIDAS PELA LEI</a:t>
            </a:r>
            <a:r>
              <a:rPr lang="pt-BR" altLang="pt-BR" sz="1600" b="1" smtClean="0">
                <a:solidFill>
                  <a:srgbClr val="000000"/>
                </a:solidFill>
              </a:rPr>
              <a:t/>
            </a:r>
            <a:br>
              <a:rPr lang="pt-BR" altLang="pt-BR" sz="1600" b="1" smtClean="0">
                <a:solidFill>
                  <a:srgbClr val="000000"/>
                </a:solidFill>
              </a:rPr>
            </a:br>
            <a:r>
              <a:rPr lang="pt-BR" altLang="pt-BR" sz="2000" b="1" smtClean="0">
                <a:solidFill>
                  <a:srgbClr val="000000"/>
                </a:solidFill>
              </a:rPr>
              <a:t/>
            </a:r>
            <a:br>
              <a:rPr lang="pt-BR" altLang="pt-BR" sz="2000" b="1" smtClean="0">
                <a:solidFill>
                  <a:srgbClr val="000000"/>
                </a:solidFill>
              </a:rPr>
            </a:br>
            <a:r>
              <a:rPr lang="pt-BR" altLang="pt-BR" sz="2800" b="1" smtClean="0"/>
              <a:t/>
            </a:r>
            <a:br>
              <a:rPr lang="pt-BR" altLang="pt-BR" sz="2800" b="1" smtClean="0"/>
            </a:br>
            <a:endParaRPr lang="pt-BR" altLang="pt-BR" sz="28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Exceção 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1329" name="Group 17"/>
          <p:cNvGraphicFramePr>
            <a:graphicFrameLocks noGrp="1"/>
          </p:cNvGraphicFramePr>
          <p:nvPr>
            <p:ph sz="half" idx="4294967295"/>
          </p:nvPr>
        </p:nvGraphicFramePr>
        <p:xfrm>
          <a:off x="4427538" y="2420938"/>
          <a:ext cx="4541837" cy="4176712"/>
        </p:xfrm>
        <a:graphic>
          <a:graphicData uri="http://schemas.openxmlformats.org/drawingml/2006/table">
            <a:tbl>
              <a:tblPr/>
              <a:tblGrid>
                <a:gridCol w="4541837"/>
              </a:tblGrid>
              <a:tr h="41767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1277938" indent="-285750">
                        <a:spcBef>
                          <a:spcPct val="20000"/>
                        </a:spcBef>
                        <a:defRPr sz="2400">
                          <a:solidFill>
                            <a:schemeClr val="tx1"/>
                          </a:solidFill>
                          <a:latin typeface="Arial" panose="020B0604020202020204" pitchFamily="34" charset="0"/>
                          <a:cs typeface="Arial" panose="020B0604020202020204" pitchFamily="34" charset="0"/>
                        </a:defRPr>
                      </a:lvl2pPr>
                      <a:lvl3pPr marL="1685925" indent="-228600">
                        <a:spcBef>
                          <a:spcPct val="20000"/>
                        </a:spcBef>
                        <a:defRPr sz="2000">
                          <a:solidFill>
                            <a:schemeClr val="tx1"/>
                          </a:solidFill>
                          <a:latin typeface="Arial" panose="020B0604020202020204" pitchFamily="34" charset="0"/>
                          <a:cs typeface="Arial" panose="020B0604020202020204" pitchFamily="34" charset="0"/>
                        </a:defRPr>
                      </a:lvl3pPr>
                      <a:lvl4pPr marL="2093913" indent="-228600">
                        <a:spcBef>
                          <a:spcPct val="20000"/>
                        </a:spcBef>
                        <a:defRPr>
                          <a:solidFill>
                            <a:schemeClr val="tx1"/>
                          </a:solidFill>
                          <a:latin typeface="Arial" panose="020B0604020202020204" pitchFamily="34" charset="0"/>
                          <a:cs typeface="Arial" panose="020B0604020202020204" pitchFamily="34" charset="0"/>
                        </a:defRPr>
                      </a:lvl4pPr>
                      <a:lvl5pPr marL="2501900" indent="-228600">
                        <a:spcBef>
                          <a:spcPct val="20000"/>
                        </a:spcBef>
                        <a:defRPr>
                          <a:solidFill>
                            <a:schemeClr val="tx1"/>
                          </a:solidFill>
                          <a:latin typeface="Arial" panose="020B0604020202020204" pitchFamily="34" charset="0"/>
                          <a:cs typeface="Arial" panose="020B0604020202020204" pitchFamily="34" charset="0"/>
                        </a:defRPr>
                      </a:lvl5pPr>
                      <a:lvl6pPr marL="29591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4163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8735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3307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Parcerias entre a administração pública e os </a:t>
                      </a:r>
                    </a:p>
                    <a:p>
                      <a:pPr marL="0" marR="0" lvl="0" indent="0" algn="just" defTabSz="914400" rtl="0" eaLnBrk="0" fontAlgn="base" latinLnBrk="0" hangingPunct="0">
                        <a:lnSpc>
                          <a:spcPct val="100000"/>
                        </a:lnSpc>
                        <a:spcBef>
                          <a:spcPct val="20000"/>
                        </a:spcBef>
                        <a:spcAft>
                          <a:spcPct val="0"/>
                        </a:spcAft>
                        <a:buClrTx/>
                        <a:buSzTx/>
                        <a:buFontTx/>
                        <a:buNone/>
                        <a:tabLst/>
                      </a:pPr>
                      <a:endPar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28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serviços sociais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28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 autônomos</a:t>
                      </a:r>
                    </a:p>
                    <a:p>
                      <a:pPr marL="0" marR="0" lvl="0" indent="0" algn="just" defTabSz="914400" rtl="0" eaLnBrk="0" fontAlgn="base" latinLnBrk="0" hangingPunct="0">
                        <a:lnSpc>
                          <a:spcPct val="100000"/>
                        </a:lnSpc>
                        <a:spcBef>
                          <a:spcPct val="20000"/>
                        </a:spcBef>
                        <a:spcAft>
                          <a:spcPct val="0"/>
                        </a:spcAft>
                        <a:buClrTx/>
                        <a:buSzTx/>
                        <a:buFontTx/>
                        <a:buNone/>
                        <a:tabLst/>
                      </a:pPr>
                      <a:endParaRPr kumimoji="0" lang="pt-BR" altLang="pt-BR" sz="2800" b="1" i="0" u="sng"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22544"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ctrTitle" idx="4294967295"/>
          </p:nvPr>
        </p:nvSpPr>
        <p:spPr>
          <a:xfrm>
            <a:off x="468313" y="260350"/>
            <a:ext cx="8229600" cy="1143000"/>
          </a:xfrm>
        </p:spPr>
        <p:txBody>
          <a:bodyPr/>
          <a:lstStyle/>
          <a:p>
            <a:pPr eaLnBrk="1" hangingPunct="1"/>
            <a:r>
              <a:rPr lang="pt-BR" altLang="pt-BR" sz="3600" smtClean="0"/>
              <a:t/>
            </a:r>
            <a:br>
              <a:rPr lang="pt-BR" altLang="pt-BR" sz="3600" smtClean="0"/>
            </a:br>
            <a:endParaRPr lang="pt-BR" altLang="pt-BR" sz="2700" b="1" smtClean="0"/>
          </a:p>
        </p:txBody>
      </p:sp>
      <p:sp>
        <p:nvSpPr>
          <p:cNvPr id="131075" name="Subtítulo 2"/>
          <p:cNvSpPr>
            <a:spLocks noGrp="1"/>
          </p:cNvSpPr>
          <p:nvPr>
            <p:ph type="body" idx="4294967295"/>
          </p:nvPr>
        </p:nvSpPr>
        <p:spPr>
          <a:xfrm>
            <a:off x="539750" y="1412875"/>
            <a:ext cx="8229600" cy="4525963"/>
          </a:xfrm>
        </p:spPr>
        <p:txBody>
          <a:bodyPr/>
          <a:lstStyle/>
          <a:p>
            <a:pPr marL="457200" indent="-457200" eaLnBrk="1" hangingPunct="1">
              <a:lnSpc>
                <a:spcPct val="90000"/>
              </a:lnSpc>
              <a:spcBef>
                <a:spcPct val="0"/>
              </a:spcBef>
              <a:buFontTx/>
              <a:buNone/>
              <a:defRPr/>
            </a:pPr>
            <a:r>
              <a:rPr lang="pt-BR" altLang="pt-BR" sz="2800" dirty="0" smtClean="0"/>
              <a:t> </a:t>
            </a:r>
          </a:p>
          <a:p>
            <a:pPr marL="457200" indent="-457200" eaLnBrk="1" hangingPunct="1">
              <a:lnSpc>
                <a:spcPct val="90000"/>
              </a:lnSpc>
              <a:spcBef>
                <a:spcPct val="0"/>
              </a:spcBef>
              <a:buFontTx/>
              <a:buNone/>
              <a:defRPr/>
            </a:pPr>
            <a:endParaRPr lang="pt-BR" altLang="pt-BR" sz="2800" dirty="0" smtClean="0"/>
          </a:p>
          <a:p>
            <a:pPr marL="457200" indent="-457200" eaLnBrk="1" hangingPunct="1">
              <a:lnSpc>
                <a:spcPct val="90000"/>
              </a:lnSpc>
              <a:spcBef>
                <a:spcPct val="0"/>
              </a:spcBef>
              <a:buFontTx/>
              <a:buNone/>
              <a:defRPr/>
            </a:pPr>
            <a:endParaRPr lang="pt-BR" altLang="pt-BR" sz="2800" dirty="0" smtClean="0"/>
          </a:p>
          <a:p>
            <a:pPr marL="457200" indent="-457200" eaLnBrk="1" hangingPunct="1">
              <a:lnSpc>
                <a:spcPct val="90000"/>
              </a:lnSpc>
              <a:spcBef>
                <a:spcPct val="0"/>
              </a:spcBef>
              <a:buFontTx/>
              <a:buNone/>
              <a:defRPr/>
            </a:pPr>
            <a:endParaRPr lang="pt-BR" altLang="pt-BR" sz="2800" dirty="0" smtClean="0"/>
          </a:p>
          <a:p>
            <a:pPr marL="457200" indent="-457200" eaLnBrk="1" hangingPunct="1">
              <a:lnSpc>
                <a:spcPct val="90000"/>
              </a:lnSpc>
              <a:spcBef>
                <a:spcPct val="0"/>
              </a:spcBef>
              <a:buFontTx/>
              <a:buNone/>
              <a:defRPr/>
            </a:pPr>
            <a:endParaRPr lang="pt-BR" altLang="pt-BR" dirty="0" smtClean="0"/>
          </a:p>
          <a:p>
            <a:pPr marL="457200" indent="-457200" algn="ctr" eaLnBrk="1" hangingPunct="1">
              <a:lnSpc>
                <a:spcPct val="90000"/>
              </a:lnSpc>
              <a:buFontTx/>
              <a:buNone/>
              <a:defRPr/>
            </a:pPr>
            <a:r>
              <a:rPr lang="pt-BR" altLang="pt-BR" sz="2000" b="1" cap="all" dirty="0"/>
              <a:t>2</a:t>
            </a:r>
            <a:r>
              <a:rPr lang="pt-BR" altLang="pt-BR" sz="2000" b="1" cap="all" dirty="0" smtClean="0"/>
              <a:t>) Conceitos trazidos pela Lei 13.019/2014</a:t>
            </a:r>
            <a:br>
              <a:rPr lang="pt-BR" altLang="pt-BR" sz="2000" b="1" cap="all" dirty="0" smtClean="0"/>
            </a:br>
            <a:r>
              <a:rPr lang="pt-BR" altLang="pt-BR" sz="2000" b="1" cap="all" dirty="0" smtClean="0"/>
              <a:t/>
            </a:r>
            <a:br>
              <a:rPr lang="pt-BR" altLang="pt-BR" sz="2000" b="1" cap="all" dirty="0" smtClean="0"/>
            </a:br>
            <a:endParaRPr lang="pt-BR" altLang="pt-BR" sz="2000" b="1" cap="all" dirty="0" smtClean="0"/>
          </a:p>
          <a:p>
            <a:pPr marL="457200" indent="-457200" eaLnBrk="1" hangingPunct="1">
              <a:lnSpc>
                <a:spcPct val="90000"/>
              </a:lnSpc>
              <a:buFontTx/>
              <a:buNone/>
              <a:defRPr/>
            </a:pPr>
            <a:r>
              <a:rPr lang="pt-BR" altLang="pt-BR" sz="2800" dirty="0" smtClean="0"/>
              <a:t/>
            </a:r>
            <a:br>
              <a:rPr lang="pt-BR" altLang="pt-BR" sz="2800" dirty="0" smtClean="0"/>
            </a:br>
            <a:endParaRPr lang="pt-BR" altLang="pt-BR" sz="2800" dirty="0" smtClean="0"/>
          </a:p>
        </p:txBody>
      </p:sp>
      <p:sp>
        <p:nvSpPr>
          <p:cNvPr id="23556" name="Espaço Reservado para Número de Slide 3"/>
          <p:cNvSpPr txBox="1">
            <a:spLocks noGrp="1"/>
          </p:cNvSpPr>
          <p:nvPr/>
        </p:nvSpPr>
        <p:spPr bwMode="auto">
          <a:xfrm>
            <a:off x="6553200" y="6356350"/>
            <a:ext cx="2133600" cy="365125"/>
          </a:xfrm>
          <a:prstGeom prst="rect">
            <a:avLst/>
          </a:prstGeom>
          <a:noFill/>
          <a:ln w="9525">
            <a:noFill/>
            <a:miter lim="800000"/>
            <a:headEnd/>
            <a:tailEnd/>
          </a:ln>
        </p:spPr>
        <p:txBody>
          <a:bodyPr/>
          <a:lstStyle/>
          <a:p>
            <a:pPr eaLnBrk="1" hangingPunct="1"/>
            <a:fld id="{6F732D4D-81DC-4B2C-BAA4-4A38190CBC0D}" type="slidenum">
              <a:rPr lang="pt-BR" altLang="pt-BR">
                <a:latin typeface="Calibri" pitchFamily="34" charset="0"/>
              </a:rPr>
              <a:pPr eaLnBrk="1" hangingPunct="1"/>
              <a:t>22</a:t>
            </a:fld>
            <a:endParaRPr lang="pt-BR" altLang="pt-BR">
              <a:latin typeface="Calibri" pitchFamily="34" charset="0"/>
            </a:endParaRPr>
          </a:p>
        </p:txBody>
      </p:sp>
      <p:pic>
        <p:nvPicPr>
          <p:cNvPr id="23557"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400" b="1" smtClean="0"/>
              <a:t/>
            </a:r>
            <a:br>
              <a:rPr lang="pt-BR" altLang="pt-BR" sz="2400" b="1" smtClean="0"/>
            </a:br>
            <a:r>
              <a:rPr lang="pt-BR" altLang="pt-BR" sz="2400" b="1" smtClean="0"/>
              <a:t> 2. Conceitos trazidos pela Lei 13.019/2014</a:t>
            </a:r>
            <a:r>
              <a:rPr lang="pt-BR" altLang="pt-BR" sz="1800" b="1" smtClean="0"/>
              <a:t> </a:t>
            </a:r>
            <a:br>
              <a:rPr lang="pt-BR" altLang="pt-BR" sz="1800" b="1" smtClean="0"/>
            </a:br>
            <a:r>
              <a:rPr lang="pt-BR" altLang="pt-BR" sz="2400" b="1" smtClean="0"/>
              <a:t/>
            </a:r>
            <a:br>
              <a:rPr lang="pt-BR" altLang="pt-BR" sz="2400" b="1" smtClean="0"/>
            </a:br>
            <a:endParaRPr lang="pt-BR" altLang="pt-BR" sz="24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Administração Pública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9587" name="Group 19"/>
          <p:cNvGraphicFramePr>
            <a:graphicFrameLocks noGrp="1"/>
          </p:cNvGraphicFramePr>
          <p:nvPr>
            <p:ph sz="half" idx="4294967295"/>
          </p:nvPr>
        </p:nvGraphicFramePr>
        <p:xfrm>
          <a:off x="4427538" y="2349500"/>
          <a:ext cx="4541837" cy="4103688"/>
        </p:xfrm>
        <a:graphic>
          <a:graphicData uri="http://schemas.openxmlformats.org/drawingml/2006/table">
            <a:tbl>
              <a:tblPr/>
              <a:tblGrid>
                <a:gridCol w="4541837"/>
              </a:tblGrid>
              <a:tr h="41036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União</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Estados</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Distrito Federal</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Municípios </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Autarquias</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Fundações</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Empresas Públicas </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Sociedades de Economia Mista prestadoras de serviço público e suas subsidiárias, </a:t>
                      </a:r>
                      <a:r>
                        <a:rPr kumimoji="0" lang="pt-BR" altLang="pt-BR" sz="1400" b="0" i="0" u="none" strike="noStrike" cap="none" normalizeH="0" baseline="0" smtClean="0">
                          <a:ln>
                            <a:noFill/>
                          </a:ln>
                          <a:solidFill>
                            <a:srgbClr val="FF0066"/>
                          </a:solidFill>
                          <a:effectLst/>
                          <a:latin typeface="Arial" panose="020B0604020202020204" pitchFamily="34" charset="0"/>
                          <a:cs typeface="Arial" panose="020B0604020202020204" pitchFamily="34" charset="0"/>
                        </a:rPr>
                        <a:t>alcançadas pelo disposto no § 9</a:t>
                      </a:r>
                      <a:r>
                        <a:rPr kumimoji="0" lang="pt-BR" altLang="pt-BR" sz="1400" b="0" i="0" u="sng" strike="noStrike" cap="none" normalizeH="0" baseline="0" smtClean="0">
                          <a:ln>
                            <a:noFill/>
                          </a:ln>
                          <a:solidFill>
                            <a:srgbClr val="FF0066"/>
                          </a:solidFill>
                          <a:effectLst/>
                          <a:latin typeface="Arial" panose="020B0604020202020204" pitchFamily="34" charset="0"/>
                          <a:cs typeface="Arial" panose="020B0604020202020204" pitchFamily="34" charset="0"/>
                        </a:rPr>
                        <a:t>o</a:t>
                      </a:r>
                      <a:r>
                        <a:rPr kumimoji="0" lang="pt-BR" altLang="pt-BR" sz="1400" b="0" i="0" u="none" strike="noStrike" cap="none" normalizeH="0" baseline="0" smtClean="0">
                          <a:ln>
                            <a:noFill/>
                          </a:ln>
                          <a:solidFill>
                            <a:srgbClr val="FF0066"/>
                          </a:solidFill>
                          <a:effectLst/>
                          <a:latin typeface="Arial" panose="020B0604020202020204" pitchFamily="34" charset="0"/>
                          <a:cs typeface="Arial" panose="020B0604020202020204" pitchFamily="34" charset="0"/>
                        </a:rPr>
                        <a:t> do art. 37 da Constituição Federal.</a:t>
                      </a:r>
                      <a:endParaRPr kumimoji="0" lang="pt-BR" altLang="pt-BR" sz="2800" b="0" i="0" u="none" strike="noStrike" cap="none" normalizeH="0" baseline="0" smtClean="0">
                        <a:ln>
                          <a:noFill/>
                        </a:ln>
                        <a:solidFill>
                          <a:srgbClr val="FF0066"/>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24592"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400" b="1" smtClean="0"/>
              <a:t/>
            </a:r>
            <a:br>
              <a:rPr lang="pt-BR" altLang="pt-BR" sz="2400" b="1" smtClean="0"/>
            </a:br>
            <a:r>
              <a:rPr lang="pt-BR" altLang="pt-BR" sz="2400" b="1" smtClean="0"/>
              <a:t> 2. Conceitos trazidos pela Lei 13.019/2014</a:t>
            </a:r>
            <a:r>
              <a:rPr lang="pt-BR" altLang="pt-BR" sz="1800" b="1" smtClean="0"/>
              <a:t> </a:t>
            </a:r>
            <a:r>
              <a:rPr lang="pt-BR" altLang="pt-BR" sz="2400" b="1" smtClean="0"/>
              <a:t/>
            </a:r>
            <a:br>
              <a:rPr lang="pt-BR" altLang="pt-BR" sz="2400" b="1" smtClean="0"/>
            </a:br>
            <a:endParaRPr lang="pt-BR" altLang="pt-BR" sz="24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Parceria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1644" name="Group 28"/>
          <p:cNvGraphicFramePr>
            <a:graphicFrameLocks noGrp="1"/>
          </p:cNvGraphicFramePr>
          <p:nvPr>
            <p:ph sz="half" idx="4294967295"/>
          </p:nvPr>
        </p:nvGraphicFramePr>
        <p:xfrm>
          <a:off x="4427538" y="2349500"/>
          <a:ext cx="4541837" cy="4237038"/>
        </p:xfrm>
        <a:graphic>
          <a:graphicData uri="http://schemas.openxmlformats.org/drawingml/2006/table">
            <a:tbl>
              <a:tblPr/>
              <a:tblGrid>
                <a:gridCol w="4541837"/>
              </a:tblGrid>
              <a:tr h="4237038">
                <a:tc>
                  <a:txBody>
                    <a:bodyPr/>
                    <a:lstStyle>
                      <a:lvl1pPr marL="533400" indent="-533400">
                        <a:spcBef>
                          <a:spcPct val="20000"/>
                        </a:spcBef>
                        <a:defRPr sz="2800">
                          <a:solidFill>
                            <a:schemeClr val="tx1"/>
                          </a:solidFill>
                          <a:latin typeface="Arial" panose="020B0604020202020204" pitchFamily="34" charset="0"/>
                          <a:cs typeface="Arial" panose="020B0604020202020204" pitchFamily="34" charset="0"/>
                        </a:defRPr>
                      </a:lvl1pPr>
                      <a:lvl2pPr marL="914400" indent="-457200">
                        <a:spcBef>
                          <a:spcPct val="20000"/>
                        </a:spcBef>
                        <a:defRPr sz="2400">
                          <a:solidFill>
                            <a:schemeClr val="tx1"/>
                          </a:solidFill>
                          <a:latin typeface="Arial" panose="020B0604020202020204" pitchFamily="34" charset="0"/>
                          <a:cs typeface="Arial" panose="020B0604020202020204" pitchFamily="34" charset="0"/>
                        </a:defRPr>
                      </a:lvl2pPr>
                      <a:lvl3pPr marL="1295400" indent="-381000">
                        <a:spcBef>
                          <a:spcPct val="20000"/>
                        </a:spcBef>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defRPr>
                          <a:solidFill>
                            <a:schemeClr val="tx1"/>
                          </a:solidFill>
                          <a:latin typeface="Arial" panose="020B0604020202020204" pitchFamily="34" charset="0"/>
                          <a:cs typeface="Arial" panose="020B0604020202020204" pitchFamily="34" charset="0"/>
                        </a:defRPr>
                      </a:lvl4pPr>
                      <a:lvl5pPr marL="2171700" indent="-342900">
                        <a:spcBef>
                          <a:spcPct val="20000"/>
                        </a:spcBef>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Conjunto de direitos, responsabilidades e de obrigações </a:t>
                      </a:r>
                    </a:p>
                    <a:p>
                      <a:pPr marL="533400" marR="0" lvl="0" indent="-53340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Decorrentes de relação jurídica estabelecida entre a administração pública e a OSC, em regime de mútua cooperação, para a consecução de finalidades de interesse público e recíproco</a:t>
                      </a:r>
                    </a:p>
                    <a:p>
                      <a:pPr marL="533400" marR="0" lvl="0" indent="-53340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Mediante a execução de </a:t>
                      </a:r>
                      <a:r>
                        <a:rPr kumimoji="0" lang="pt-BR" altLang="pt-BR" sz="16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atividade x projeto</a:t>
                      </a:r>
                    </a:p>
                    <a:p>
                      <a:pPr marL="533400" marR="0" lvl="0" indent="-53340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1600" b="1" i="0" u="sng"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expressos em termos de colaboração, em termos de fomento ou em acordos de cooperação;     </a:t>
                      </a:r>
                    </a:p>
                  </a:txBody>
                  <a:tcPr marT="45731" marB="457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25616"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p:cNvSpPr>
            <a:spLocks noGrp="1"/>
          </p:cNvSpPr>
          <p:nvPr>
            <p:ph type="title" idx="4294967295"/>
          </p:nvPr>
        </p:nvSpPr>
        <p:spPr/>
        <p:txBody>
          <a:bodyPr/>
          <a:lstStyle/>
          <a:p>
            <a:pPr eaLnBrk="1" hangingPunct="1"/>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2. Conceitos trazidos pela Lei 13.019/2014</a:t>
            </a:r>
            <a:r>
              <a:rPr lang="pt-BR" altLang="pt-BR" sz="1800" b="1" smtClean="0"/>
              <a:t> </a:t>
            </a:r>
          </a:p>
        </p:txBody>
      </p:sp>
      <p:graphicFrame>
        <p:nvGraphicFramePr>
          <p:cNvPr id="282627" name="Group 3"/>
          <p:cNvGraphicFramePr>
            <a:graphicFrameLocks noGrp="1"/>
          </p:cNvGraphicFramePr>
          <p:nvPr>
            <p:ph sz="half" idx="4294967295"/>
          </p:nvPr>
        </p:nvGraphicFramePr>
        <p:xfrm>
          <a:off x="468313" y="2133600"/>
          <a:ext cx="2951162" cy="4227513"/>
        </p:xfrm>
        <a:graphic>
          <a:graphicData uri="http://schemas.openxmlformats.org/drawingml/2006/table">
            <a:tbl>
              <a:tblPr/>
              <a:tblGrid>
                <a:gridCol w="2951162"/>
              </a:tblGrid>
              <a:tr h="42275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Atividade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pt-BR" altLang="pt-BR"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Operações: modo contínuo ou permanente</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pt-BR" altLang="pt-BR"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pt-BR" altLang="pt-BR"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Produto ou Serviço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82648" name="Group 24"/>
          <p:cNvGraphicFramePr>
            <a:graphicFrameLocks noGrp="1"/>
          </p:cNvGraphicFramePr>
          <p:nvPr>
            <p:ph sz="half" idx="4294967295"/>
          </p:nvPr>
        </p:nvGraphicFramePr>
        <p:xfrm>
          <a:off x="5651500" y="2133600"/>
          <a:ext cx="3030538" cy="4175125"/>
        </p:xfrm>
        <a:graphic>
          <a:graphicData uri="http://schemas.openxmlformats.org/drawingml/2006/table">
            <a:tbl>
              <a:tblPr/>
              <a:tblGrid>
                <a:gridCol w="3030538"/>
              </a:tblGrid>
              <a:tr h="41751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Projeto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pt-BR" altLang="pt-BR"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Operações: limitadas no tempo</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pt-BR" altLang="pt-BR"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pt-BR" altLang="pt-BR"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Produto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 name="Picture 7" descr="produto_Foto1_4419204"/>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669233" y="3662486"/>
            <a:ext cx="1512690" cy="1224136"/>
          </a:xfrm>
          <a:prstGeom prst="rect">
            <a:avLst/>
          </a:prstGeom>
          <a:noFill/>
          <a:ln w="9525">
            <a:solidFill>
              <a:schemeClr val="tx1"/>
            </a:solidFill>
            <a:miter lim="800000"/>
            <a:headEnd/>
            <a:tailEnd/>
          </a:ln>
          <a:effectLst>
            <a:reflection blurRad="6350" stA="52000" endA="300" endPos="35000" dir="5400000" sy="-100000" algn="bl" rotWithShape="0"/>
          </a:effectLst>
        </p:spPr>
      </p:pic>
      <p:sp>
        <p:nvSpPr>
          <p:cNvPr id="26640" name="Seta para baixo 3"/>
          <p:cNvSpPr>
            <a:spLocks noChangeArrowheads="1"/>
          </p:cNvSpPr>
          <p:nvPr/>
        </p:nvSpPr>
        <p:spPr bwMode="auto">
          <a:xfrm>
            <a:off x="1476375" y="2852738"/>
            <a:ext cx="936625" cy="792162"/>
          </a:xfrm>
          <a:prstGeom prst="downArrow">
            <a:avLst>
              <a:gd name="adj1" fmla="val 50000"/>
              <a:gd name="adj2" fmla="val 29477"/>
            </a:avLst>
          </a:prstGeom>
          <a:solidFill>
            <a:schemeClr val="tx1"/>
          </a:solidFill>
          <a:ln w="9525" algn="ctr">
            <a:noFill/>
            <a:round/>
            <a:headEnd/>
            <a:tailEnd/>
          </a:ln>
        </p:spPr>
        <p:txBody>
          <a:bodyPr wrap="none" anchor="ctr"/>
          <a:lstStyle/>
          <a:p>
            <a:pPr algn="ctr"/>
            <a:endParaRPr lang="pt-BR" altLang="pt-BR" sz="1600" i="1">
              <a:latin typeface="Times" pitchFamily="18" charset="0"/>
            </a:endParaRPr>
          </a:p>
        </p:txBody>
      </p:sp>
      <p:sp>
        <p:nvSpPr>
          <p:cNvPr id="26641" name="Seta para baixo 3"/>
          <p:cNvSpPr>
            <a:spLocks noChangeArrowheads="1"/>
          </p:cNvSpPr>
          <p:nvPr/>
        </p:nvSpPr>
        <p:spPr bwMode="auto">
          <a:xfrm>
            <a:off x="6732588" y="2924175"/>
            <a:ext cx="936625" cy="792163"/>
          </a:xfrm>
          <a:prstGeom prst="downArrow">
            <a:avLst>
              <a:gd name="adj1" fmla="val 50000"/>
              <a:gd name="adj2" fmla="val 29477"/>
            </a:avLst>
          </a:prstGeom>
          <a:solidFill>
            <a:schemeClr val="tx1"/>
          </a:solidFill>
          <a:ln w="9525" algn="ctr">
            <a:noFill/>
            <a:round/>
            <a:headEnd/>
            <a:tailEnd/>
          </a:ln>
        </p:spPr>
        <p:txBody>
          <a:bodyPr wrap="none" anchor="ctr"/>
          <a:lstStyle/>
          <a:p>
            <a:pPr algn="ctr"/>
            <a:endParaRPr lang="pt-BR" altLang="pt-BR" sz="1600" i="1">
              <a:latin typeface="Times" pitchFamily="18" charset="0"/>
            </a:endParaRPr>
          </a:p>
        </p:txBody>
      </p:sp>
      <p:pic>
        <p:nvPicPr>
          <p:cNvPr id="26642" name="Picture 16" descr="marcaOficial_SP"/>
          <p:cNvPicPr>
            <a:picLocks noChangeAspect="1" noChangeArrowheads="1"/>
          </p:cNvPicPr>
          <p:nvPr/>
        </p:nvPicPr>
        <p:blipFill>
          <a:blip r:embed="rId3"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400" b="1" smtClean="0"/>
              <a:t/>
            </a:r>
            <a:br>
              <a:rPr lang="pt-BR" altLang="pt-BR" sz="2400" b="1" smtClean="0"/>
            </a:br>
            <a:r>
              <a:rPr lang="pt-BR" altLang="pt-BR" sz="2400" b="1" smtClean="0"/>
              <a:t> </a:t>
            </a:r>
            <a:br>
              <a:rPr lang="pt-BR" altLang="pt-BR" sz="2400" b="1" smtClean="0"/>
            </a:br>
            <a:r>
              <a:rPr lang="pt-BR" altLang="pt-BR" sz="2400" b="1" smtClean="0"/>
              <a:t> 2. Conceitos trazidos pela Lei 13.019/2014</a:t>
            </a:r>
            <a:r>
              <a:rPr lang="pt-BR" altLang="pt-BR" sz="1800" b="1" smtClean="0"/>
              <a:t> </a:t>
            </a:r>
            <a:br>
              <a:rPr lang="pt-BR" altLang="pt-BR" sz="1800" b="1" smtClean="0"/>
            </a:br>
            <a:r>
              <a:rPr lang="pt-BR" altLang="pt-BR" sz="2400" b="1" smtClean="0"/>
              <a:t/>
            </a:r>
            <a:br>
              <a:rPr lang="pt-BR" altLang="pt-BR" sz="2400" b="1" smtClean="0"/>
            </a:br>
            <a:endParaRPr lang="pt-BR" altLang="pt-BR" sz="24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Dirigente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3687" name="Group 23"/>
          <p:cNvGraphicFramePr>
            <a:graphicFrameLocks noGrp="1"/>
          </p:cNvGraphicFramePr>
          <p:nvPr>
            <p:ph sz="half" idx="4294967295"/>
          </p:nvPr>
        </p:nvGraphicFramePr>
        <p:xfrm>
          <a:off x="4427538" y="2349500"/>
          <a:ext cx="4541837" cy="4450074"/>
        </p:xfrm>
        <a:graphic>
          <a:graphicData uri="http://schemas.openxmlformats.org/drawingml/2006/table">
            <a:tbl>
              <a:tblPr/>
              <a:tblGrid>
                <a:gridCol w="4541837"/>
              </a:tblGrid>
              <a:tr h="44497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Pessoa que detenha poderes de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altLang="pt-BR"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Administração</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Gestão ou </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Controle </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habilitada a assinar TC, TF ou AC com a AP para a consecução de finalidades de interesse público e recíproco, </a:t>
                      </a:r>
                      <a:r>
                        <a:rPr kumimoji="0" lang="pt-BR" altLang="pt-BR" sz="22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ainda que delegue essa competência a terceiros;</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2200" b="1" i="0" u="sng"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pt-BR" altLang="pt-BR" sz="22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da organização da sociedade civil</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27664"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400" b="1" smtClean="0"/>
              <a:t/>
            </a:r>
            <a:br>
              <a:rPr lang="pt-BR" altLang="pt-BR" sz="2400" b="1" smtClean="0"/>
            </a:br>
            <a:r>
              <a:rPr lang="pt-BR" altLang="pt-BR" sz="2000" b="1" smtClean="0"/>
              <a:t>2. Conceitos trazidos pela Lei 13.019/2014</a:t>
            </a:r>
            <a:r>
              <a:rPr lang="pt-BR" altLang="pt-BR" sz="1800" b="1" smtClean="0"/>
              <a:t> </a:t>
            </a:r>
            <a:br>
              <a:rPr lang="pt-BR" altLang="pt-BR" sz="1800" b="1" smtClean="0"/>
            </a:br>
            <a:r>
              <a:rPr lang="pt-BR" altLang="pt-BR" sz="2400" b="1" smtClean="0"/>
              <a:t/>
            </a:r>
            <a:br>
              <a:rPr lang="pt-BR" altLang="pt-BR" sz="2400" b="1" smtClean="0"/>
            </a:br>
            <a:endParaRPr lang="pt-BR" altLang="pt-BR" sz="24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Dirigente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86747" name="Group 27"/>
          <p:cNvGraphicFramePr>
            <a:graphicFrameLocks noGrp="1"/>
          </p:cNvGraphicFramePr>
          <p:nvPr>
            <p:ph sz="half" idx="4294967295"/>
          </p:nvPr>
        </p:nvGraphicFramePr>
        <p:xfrm>
          <a:off x="4427538" y="2133600"/>
          <a:ext cx="4541837" cy="4535488"/>
        </p:xfrm>
        <a:graphic>
          <a:graphicData uri="http://schemas.openxmlformats.org/drawingml/2006/table">
            <a:tbl>
              <a:tblPr/>
              <a:tblGrid>
                <a:gridCol w="4541837"/>
              </a:tblGrid>
              <a:tr h="45354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Exigência de </a:t>
                      </a:r>
                      <a:r>
                        <a:rPr kumimoji="0" lang="pt-BR" altLang="pt-BR" sz="16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“Ficha Limpa”</a:t>
                      </a: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para as organizações e seus dirigentes. A OSC ficará impedida de celebrar parceria se tiver entre seus dirigentes pessoa:</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 cujas </a:t>
                      </a:r>
                      <a:r>
                        <a:rPr kumimoji="0" lang="pt-BR" altLang="pt-BR" sz="16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contas relativas a parcerias tenham sido julgadas irregulares ou rejeitadas</a:t>
                      </a: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por Tribunal ou Conselho de Contas de qualquer esfera da Federação, </a:t>
                      </a:r>
                      <a:r>
                        <a:rPr kumimoji="0" lang="pt-BR" altLang="pt-BR" sz="16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em decisão irrecorrível, nos últimos 8 (oito) anos</a:t>
                      </a: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b) julgada responsável por </a:t>
                      </a:r>
                      <a:r>
                        <a:rPr kumimoji="0" lang="pt-BR" altLang="pt-BR" sz="16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falta grave e inabilitada para o exercício de cargo em comissão ou função de confiança</a:t>
                      </a: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enquanto durar a inabilitação ou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 considerada responsável </a:t>
                      </a:r>
                      <a:r>
                        <a:rPr kumimoji="0" lang="pt-BR" altLang="pt-BR" sz="16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por ato de improbidade</a:t>
                      </a: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enquanto durarem os prazos estabelecidos nos </a:t>
                      </a: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hlinkClick r:id="rId2"/>
                        </a:rPr>
                        <a:t>incisos I, II e III do art. 12 da Lei n</a:t>
                      </a:r>
                      <a:r>
                        <a:rPr kumimoji="0" lang="pt-BR" altLang="pt-BR" sz="1600" b="0" i="0" u="sng" strike="noStrike" cap="none" normalizeH="0" baseline="0" smtClean="0">
                          <a:ln>
                            <a:noFill/>
                          </a:ln>
                          <a:solidFill>
                            <a:schemeClr val="tx1"/>
                          </a:solidFill>
                          <a:effectLst/>
                          <a:latin typeface="Arial" panose="020B0604020202020204" pitchFamily="34" charset="0"/>
                          <a:cs typeface="Arial" panose="020B0604020202020204" pitchFamily="34" charset="0"/>
                          <a:hlinkClick r:id="rId2"/>
                        </a:rPr>
                        <a:t>o</a:t>
                      </a: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hlinkClick r:id="rId2"/>
                        </a:rPr>
                        <a:t> 8.429/92</a:t>
                      </a: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.(art. 39. VII, a, b e c)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28688" name="Picture 16" descr="marcaOficial_SP"/>
          <p:cNvPicPr>
            <a:picLocks noChangeAspect="1" noChangeArrowheads="1"/>
          </p:cNvPicPr>
          <p:nvPr/>
        </p:nvPicPr>
        <p:blipFill>
          <a:blip r:embed="rId3"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400" b="1" smtClean="0"/>
              <a:t>2. Conceitos trazidos pela Lei 13.019/2014</a:t>
            </a:r>
            <a:r>
              <a:rPr lang="pt-BR" altLang="pt-BR" sz="1800" b="1" smtClean="0"/>
              <a:t> </a:t>
            </a:r>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Dirigente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IMPEDIMENTO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5733" name="Group 21"/>
          <p:cNvGraphicFramePr>
            <a:graphicFrameLocks noGrp="1"/>
          </p:cNvGraphicFramePr>
          <p:nvPr>
            <p:ph sz="half" idx="4294967295"/>
          </p:nvPr>
        </p:nvGraphicFramePr>
        <p:xfrm>
          <a:off x="4427538" y="2133600"/>
          <a:ext cx="4541837" cy="4535488"/>
        </p:xfrm>
        <a:graphic>
          <a:graphicData uri="http://schemas.openxmlformats.org/drawingml/2006/table">
            <a:tbl>
              <a:tblPr/>
              <a:tblGrid>
                <a:gridCol w="4541837"/>
              </a:tblGrid>
              <a:tr h="45354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Art. 39. Ficará impedida de celebrar qualquer modalidade de parceria prevista nesta Lei a organização da sociedade civil que: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III - tenha como dirigente:</a:t>
                      </a:r>
                    </a:p>
                    <a:p>
                      <a:pPr marL="0" marR="0" lvl="0" indent="0" algn="just"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Membro de Poder ou do Ministério Público ou </a:t>
                      </a:r>
                    </a:p>
                    <a:p>
                      <a:pPr marL="0" marR="0" lvl="0" indent="0" algn="just"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Dirigente de órgão ou entidade da administração pública da </a:t>
                      </a:r>
                      <a:r>
                        <a:rPr kumimoji="0" lang="pt-BR" altLang="pt-BR" sz="14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mesma esfera governamental</a:t>
                      </a: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na qual será celebrado o termo de colaboração ou de fomento, estendendo-se a vedação aos respectivos cônjuges ou companheiros, bem como parentes em linha reta, colateral ou por afinidade, até o segundo grau;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29712"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400" b="1" smtClean="0"/>
              <a:t>2. Conceitos trazidos pela Lei 13.019/2014</a:t>
            </a:r>
            <a:r>
              <a:rPr lang="pt-BR" altLang="pt-BR" sz="1800" b="1" smtClean="0"/>
              <a:t> </a:t>
            </a:r>
            <a:br>
              <a:rPr lang="pt-BR" altLang="pt-BR" sz="1800" b="1" smtClean="0"/>
            </a:br>
            <a:r>
              <a:rPr lang="pt-BR" altLang="pt-BR" sz="2400" b="1" smtClean="0"/>
              <a:t/>
            </a:r>
            <a:br>
              <a:rPr lang="pt-BR" altLang="pt-BR" sz="2400" b="1" smtClean="0"/>
            </a:br>
            <a:endParaRPr lang="pt-BR" altLang="pt-BR" sz="24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Administrador Público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754" name="Group 18"/>
          <p:cNvGraphicFramePr>
            <a:graphicFrameLocks noGrp="1"/>
          </p:cNvGraphicFramePr>
          <p:nvPr>
            <p:ph sz="half" idx="4294967295"/>
          </p:nvPr>
        </p:nvGraphicFramePr>
        <p:xfrm>
          <a:off x="4427538" y="2349500"/>
          <a:ext cx="4541837" cy="3744913"/>
        </p:xfrm>
        <a:graphic>
          <a:graphicData uri="http://schemas.openxmlformats.org/drawingml/2006/table">
            <a:tbl>
              <a:tblPr/>
              <a:tblGrid>
                <a:gridCol w="4541837"/>
              </a:tblGrid>
              <a:tr h="3744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agente público;</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revestido de competência para assinar termo de colaboração, termo de fomento ou acordo de cooperação; </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ainda </a:t>
                      </a:r>
                      <a:r>
                        <a:rPr kumimoji="0" lang="pt-BR" altLang="pt-BR" sz="22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que delegue essa competência a terceiros.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30736"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ço Reservado para Número de Slide 3"/>
          <p:cNvSpPr txBox="1">
            <a:spLocks noGrp="1"/>
          </p:cNvSpPr>
          <p:nvPr/>
        </p:nvSpPr>
        <p:spPr bwMode="auto">
          <a:xfrm>
            <a:off x="6553200" y="6356350"/>
            <a:ext cx="2133600" cy="365125"/>
          </a:xfrm>
          <a:prstGeom prst="rect">
            <a:avLst/>
          </a:prstGeom>
          <a:noFill/>
          <a:ln w="9525">
            <a:noFill/>
            <a:miter lim="800000"/>
            <a:headEnd/>
            <a:tailEnd/>
          </a:ln>
        </p:spPr>
        <p:txBody>
          <a:bodyPr/>
          <a:lstStyle/>
          <a:p>
            <a:pPr eaLnBrk="1" hangingPunct="1"/>
            <a:fld id="{E13C148F-0E4A-42A4-8A59-33372CC4AB14}" type="slidenum">
              <a:rPr lang="pt-BR" altLang="pt-BR">
                <a:latin typeface="Calibri" pitchFamily="34" charset="0"/>
              </a:rPr>
              <a:pPr eaLnBrk="1" hangingPunct="1"/>
              <a:t>3</a:t>
            </a:fld>
            <a:endParaRPr lang="pt-BR" altLang="pt-BR">
              <a:latin typeface="Calibri" pitchFamily="34" charset="0"/>
            </a:endParaRPr>
          </a:p>
        </p:txBody>
      </p:sp>
      <p:sp>
        <p:nvSpPr>
          <p:cNvPr id="5123" name="Título 6"/>
          <p:cNvSpPr>
            <a:spLocks noGrp="1"/>
          </p:cNvSpPr>
          <p:nvPr>
            <p:ph type="title" idx="4294967295"/>
          </p:nvPr>
        </p:nvSpPr>
        <p:spPr/>
        <p:txBody>
          <a:bodyPr/>
          <a:lstStyle/>
          <a:p>
            <a:pPr eaLnBrk="1" hangingPunct="1"/>
            <a:endParaRPr lang="pt-BR" altLang="pt-BR" smtClean="0"/>
          </a:p>
        </p:txBody>
      </p:sp>
      <p:sp>
        <p:nvSpPr>
          <p:cNvPr id="5124" name="Rectangle 7"/>
          <p:cNvSpPr>
            <a:spLocks noGrp="1"/>
          </p:cNvSpPr>
          <p:nvPr>
            <p:ph idx="4294967295"/>
          </p:nvPr>
        </p:nvSpPr>
        <p:spPr>
          <a:xfrm>
            <a:off x="468313" y="1412875"/>
            <a:ext cx="8229600" cy="5140325"/>
          </a:xfrm>
        </p:spPr>
        <p:txBody>
          <a:bodyPr/>
          <a:lstStyle/>
          <a:p>
            <a:pPr marL="609600" indent="-609600" eaLnBrk="1" hangingPunct="1">
              <a:lnSpc>
                <a:spcPct val="90000"/>
              </a:lnSpc>
              <a:buFontTx/>
              <a:buNone/>
            </a:pPr>
            <a:r>
              <a:rPr lang="pt-BR" sz="1600" smtClean="0"/>
              <a:t>          </a:t>
            </a:r>
            <a:r>
              <a:rPr lang="pt-BR" sz="1600" b="1" smtClean="0"/>
              <a:t>PROGRAMA: DIA 21 DE JUNHO/2016</a:t>
            </a:r>
            <a:br>
              <a:rPr lang="pt-BR" sz="1600" b="1" smtClean="0"/>
            </a:br>
            <a:r>
              <a:rPr lang="pt-BR" sz="1600" smtClean="0"/>
              <a:t/>
            </a:r>
            <a:br>
              <a:rPr lang="pt-BR" sz="1600" smtClean="0"/>
            </a:br>
            <a:r>
              <a:rPr lang="pt-BR" sz="1600" smtClean="0"/>
              <a:t>1- QUAIS PESSOAS JURÍDICAS PODEM CONTRATAR E EXCEÇÕES TRAZIDAS PELA LEI </a:t>
            </a:r>
            <a:br>
              <a:rPr lang="pt-BR" sz="1600" smtClean="0"/>
            </a:br>
            <a:r>
              <a:rPr lang="pt-BR" sz="1600" smtClean="0"/>
              <a:t>2- CONCEITOS TRAZIDOS PELA LEI </a:t>
            </a:r>
            <a:br>
              <a:rPr lang="pt-BR" sz="1600" smtClean="0"/>
            </a:br>
            <a:r>
              <a:rPr lang="pt-BR" sz="1600" smtClean="0"/>
              <a:t>3- TERMO DE COLABORAÇÃO, DE FOMENTO E ACORDO DE COOPERAÇÃO- DIFERENÇAS </a:t>
            </a:r>
            <a:br>
              <a:rPr lang="pt-BR" sz="1600" smtClean="0"/>
            </a:br>
            <a:r>
              <a:rPr lang="pt-BR" sz="1600" smtClean="0"/>
              <a:t>4- PROCEDIMENTO DE MANIFESTAÇÃO DE INTERESSE SOCIAL </a:t>
            </a:r>
            <a:br>
              <a:rPr lang="pt-BR" sz="1600" smtClean="0"/>
            </a:br>
            <a:r>
              <a:rPr lang="pt-BR" sz="1600" smtClean="0"/>
              <a:t>5- COMO ELABORAR O PLANO DE TRABALHO </a:t>
            </a:r>
            <a:br>
              <a:rPr lang="pt-BR" sz="1600" smtClean="0"/>
            </a:br>
            <a:r>
              <a:rPr lang="pt-BR" sz="1600" smtClean="0"/>
              <a:t>6- CHAMAMENTO PÚBLICO </a:t>
            </a:r>
            <a:br>
              <a:rPr lang="pt-BR" sz="1600" smtClean="0"/>
            </a:br>
            <a:r>
              <a:rPr lang="pt-BR" sz="1600" smtClean="0"/>
              <a:t>7- VEDAÇÕES </a:t>
            </a:r>
            <a:br>
              <a:rPr lang="pt-BR" sz="1600" smtClean="0"/>
            </a:br>
            <a:r>
              <a:rPr lang="pt-BR" sz="1600" smtClean="0"/>
              <a:t/>
            </a:r>
            <a:br>
              <a:rPr lang="pt-BR" sz="1600" smtClean="0"/>
            </a:br>
            <a:r>
              <a:rPr lang="pt-BR" sz="1600" b="1" smtClean="0"/>
              <a:t>PROGRAMA DIA 22 DE JUNHO/2016</a:t>
            </a:r>
            <a:br>
              <a:rPr lang="pt-BR" sz="1600" b="1" smtClean="0"/>
            </a:br>
            <a:r>
              <a:rPr lang="pt-BR" sz="1600" smtClean="0"/>
              <a:t/>
            </a:r>
            <a:br>
              <a:rPr lang="pt-BR" sz="1600" smtClean="0"/>
            </a:br>
            <a:r>
              <a:rPr lang="pt-BR" sz="1600" smtClean="0"/>
              <a:t>1- CONTRATAÇÕES DE BENS E SERVIÇOS, ENCARGOS E RESPONSABILIDADES </a:t>
            </a:r>
            <a:br>
              <a:rPr lang="pt-BR" sz="1600" smtClean="0"/>
            </a:br>
            <a:r>
              <a:rPr lang="pt-BR" sz="1600" smtClean="0"/>
              <a:t>2- VEDAÇÕES E DESTINAÇÃO DE RECURSOS </a:t>
            </a:r>
            <a:br>
              <a:rPr lang="pt-BR" sz="1600" smtClean="0"/>
            </a:br>
            <a:r>
              <a:rPr lang="pt-BR" sz="1600" smtClean="0"/>
              <a:t>3- MOVIMENTAÇÃO E APLICAÇÃO FINANCEIRA </a:t>
            </a:r>
            <a:br>
              <a:rPr lang="pt-BR" sz="1600" smtClean="0"/>
            </a:br>
            <a:r>
              <a:rPr lang="pt-BR" sz="1600" smtClean="0"/>
              <a:t>4- MONITORAMENTO E AVALIAÇÃO </a:t>
            </a:r>
            <a:br>
              <a:rPr lang="pt-BR" sz="1600" smtClean="0"/>
            </a:br>
            <a:r>
              <a:rPr lang="pt-BR" sz="1600" smtClean="0"/>
              <a:t>5- PRESTAÇÃO DE CONTAS </a:t>
            </a:r>
            <a:br>
              <a:rPr lang="pt-BR" sz="1600" smtClean="0"/>
            </a:br>
            <a:r>
              <a:rPr lang="pt-BR" sz="1600" smtClean="0"/>
              <a:t>6- SANÇÕES ADMINISTRATIVAS </a:t>
            </a:r>
            <a:br>
              <a:rPr lang="pt-BR" sz="1600" smtClean="0"/>
            </a:br>
            <a:r>
              <a:rPr lang="pt-BR" sz="1600" smtClean="0"/>
              <a:t>7- DECRETO ESTADUAL SP n.61.981\2016</a:t>
            </a:r>
            <a:r>
              <a:rPr lang="pt-BR" altLang="pt-BR" b="1" smtClean="0"/>
              <a:t/>
            </a:r>
            <a:br>
              <a:rPr lang="pt-BR" altLang="pt-BR" b="1" smtClean="0"/>
            </a:br>
            <a:endParaRPr lang="pt-BR" altLang="pt-BR" sz="1500" b="1" smtClean="0"/>
          </a:p>
          <a:p>
            <a:pPr marL="609600" indent="-609600" eaLnBrk="1" hangingPunct="1">
              <a:lnSpc>
                <a:spcPct val="90000"/>
              </a:lnSpc>
              <a:buFontTx/>
              <a:buNone/>
            </a:pPr>
            <a:r>
              <a:rPr lang="pt-BR" altLang="pt-BR" sz="1500" b="1" smtClean="0"/>
              <a:t>	</a:t>
            </a:r>
          </a:p>
        </p:txBody>
      </p:sp>
      <p:pic>
        <p:nvPicPr>
          <p:cNvPr id="5125"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400" b="1" smtClean="0"/>
              <a:t>2. Conceitos trazidos pela Lei 13.019/2014</a:t>
            </a:r>
            <a:r>
              <a:rPr lang="pt-BR" altLang="pt-BR" sz="1800" b="1" smtClean="0"/>
              <a:t> </a:t>
            </a:r>
            <a:br>
              <a:rPr lang="pt-BR" altLang="pt-BR" sz="1800" b="1" smtClean="0"/>
            </a:br>
            <a:r>
              <a:rPr lang="pt-BR" altLang="pt-BR" sz="2400" b="1" smtClean="0"/>
              <a:t/>
            </a:r>
            <a:br>
              <a:rPr lang="pt-BR" altLang="pt-BR" sz="2400" b="1" smtClean="0"/>
            </a:br>
            <a:endParaRPr lang="pt-BR" altLang="pt-BR" sz="24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Gestor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1369" name="Group 9"/>
          <p:cNvGraphicFramePr>
            <a:graphicFrameLocks noGrp="1"/>
          </p:cNvGraphicFramePr>
          <p:nvPr>
            <p:ph sz="half" idx="4294967295"/>
          </p:nvPr>
        </p:nvGraphicFramePr>
        <p:xfrm>
          <a:off x="4427538" y="2349500"/>
          <a:ext cx="4541837" cy="3744913"/>
        </p:xfrm>
        <a:graphic>
          <a:graphicData uri="http://schemas.openxmlformats.org/drawingml/2006/table">
            <a:tbl>
              <a:tblPr/>
              <a:tblGrid>
                <a:gridCol w="4541837"/>
              </a:tblGrid>
              <a:tr h="3744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Agente público responsável pela </a:t>
                      </a:r>
                      <a:r>
                        <a:rPr kumimoji="0" lang="pt-BR" altLang="pt-BR" sz="24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gestão</a:t>
                      </a:r>
                      <a:r>
                        <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da parceria </a:t>
                      </a:r>
                      <a:r>
                        <a:rPr kumimoji="0" lang="pt-BR" altLang="pt-BR" sz="2400" b="1" i="0" u="sng" strike="noStrike" cap="none" normalizeH="0" baseline="0" smtClean="0">
                          <a:ln>
                            <a:noFill/>
                          </a:ln>
                          <a:solidFill>
                            <a:srgbClr val="FF0066"/>
                          </a:solidFill>
                          <a:effectLst/>
                          <a:latin typeface="Arial" panose="020B0604020202020204" pitchFamily="34" charset="0"/>
                          <a:cs typeface="Arial" panose="020B0604020202020204" pitchFamily="34" charset="0"/>
                        </a:rPr>
                        <a:t>(TC ou TF - AC não!),</a:t>
                      </a:r>
                      <a:r>
                        <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designado por </a:t>
                      </a:r>
                      <a:r>
                        <a:rPr kumimoji="0" lang="pt-BR" altLang="pt-BR" sz="24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ato publicado em meio oficial</a:t>
                      </a:r>
                      <a:r>
                        <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de comunicação, com poderes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controle e </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fiscalização.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31760"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1"/>
          <p:cNvSpPr>
            <a:spLocks noGrp="1"/>
          </p:cNvSpPr>
          <p:nvPr>
            <p:ph type="title" idx="4294967295"/>
          </p:nvPr>
        </p:nvSpPr>
        <p:spPr/>
        <p:txBody>
          <a:bodyPr/>
          <a:lstStyle/>
          <a:p>
            <a:pPr eaLnBrk="1" hangingPunct="1"/>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2400" b="1" smtClean="0"/>
              <a:t/>
            </a:r>
            <a:br>
              <a:rPr lang="pt-BR" altLang="pt-BR" sz="2400" b="1" smtClean="0"/>
            </a:br>
            <a:r>
              <a:rPr lang="pt-BR" altLang="pt-BR" sz="2400" b="1" smtClean="0"/>
              <a:t/>
            </a:r>
            <a:br>
              <a:rPr lang="pt-BR" altLang="pt-BR" sz="2400" b="1" smtClean="0"/>
            </a:br>
            <a:r>
              <a:rPr lang="pt-BR" altLang="pt-BR" sz="2400" b="1" smtClean="0"/>
              <a:t> 2. Conceitos trazidos pela Lei 13.019/2014</a:t>
            </a:r>
            <a:r>
              <a:rPr lang="pt-BR" altLang="pt-BR" sz="1800" b="1" smtClean="0"/>
              <a:t> </a:t>
            </a:r>
          </a:p>
        </p:txBody>
      </p:sp>
      <p:graphicFrame>
        <p:nvGraphicFramePr>
          <p:cNvPr id="282627" name="Group 3"/>
          <p:cNvGraphicFramePr>
            <a:graphicFrameLocks noGrp="1"/>
          </p:cNvGraphicFramePr>
          <p:nvPr>
            <p:ph sz="half" idx="4294967295"/>
          </p:nvPr>
        </p:nvGraphicFramePr>
        <p:xfrm>
          <a:off x="468313" y="2133600"/>
          <a:ext cx="2951162" cy="4227513"/>
        </p:xfrm>
        <a:graphic>
          <a:graphicData uri="http://schemas.openxmlformats.org/drawingml/2006/table">
            <a:tbl>
              <a:tblPr/>
              <a:tblGrid>
                <a:gridCol w="2951162"/>
              </a:tblGrid>
              <a:tr h="42275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Administrador Público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1200" b="0" i="1"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assinatura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82648" name="Group 24"/>
          <p:cNvGraphicFramePr>
            <a:graphicFrameLocks noGrp="1"/>
          </p:cNvGraphicFramePr>
          <p:nvPr>
            <p:ph sz="half" idx="4294967295"/>
          </p:nvPr>
        </p:nvGraphicFramePr>
        <p:xfrm>
          <a:off x="5651500" y="2133600"/>
          <a:ext cx="3030538" cy="4175125"/>
        </p:xfrm>
        <a:graphic>
          <a:graphicData uri="http://schemas.openxmlformats.org/drawingml/2006/table">
            <a:tbl>
              <a:tblPr/>
              <a:tblGrid>
                <a:gridCol w="3030538"/>
              </a:tblGrid>
              <a:tr h="41751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Gestor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sz="24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gestão</a:t>
                      </a:r>
                      <a:r>
                        <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 </a:t>
                      </a:r>
                      <a:r>
                        <a:rPr kumimoji="0" lang="pt-BR" altLang="pt-BR" sz="24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controle</a:t>
                      </a:r>
                      <a:r>
                        <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 </a:t>
                      </a:r>
                      <a:r>
                        <a:rPr kumimoji="0" lang="pt-BR" altLang="pt-BR" sz="24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fiscalização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altLang="pt-BR" sz="2400" b="1" i="0" u="sng"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sz="24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ato publicado em meio oficial</a:t>
                      </a:r>
                      <a:r>
                        <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 name="Picture 7" descr="produto_Foto1_4419204"/>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669233" y="3662486"/>
            <a:ext cx="1512690" cy="1224136"/>
          </a:xfrm>
          <a:prstGeom prst="rect">
            <a:avLst/>
          </a:prstGeom>
          <a:noFill/>
          <a:ln w="9525">
            <a:solidFill>
              <a:schemeClr val="tx1"/>
            </a:solidFill>
            <a:miter lim="800000"/>
            <a:headEnd/>
            <a:tailEnd/>
          </a:ln>
          <a:effectLst>
            <a:reflection blurRad="6350" stA="52000" endA="300" endPos="35000" dir="5400000" sy="-100000" algn="bl" rotWithShape="0"/>
          </a:effectLst>
        </p:spPr>
      </p:pic>
      <p:sp>
        <p:nvSpPr>
          <p:cNvPr id="32784" name="Seta para baixo 3"/>
          <p:cNvSpPr>
            <a:spLocks noChangeArrowheads="1"/>
          </p:cNvSpPr>
          <p:nvPr/>
        </p:nvSpPr>
        <p:spPr bwMode="auto">
          <a:xfrm>
            <a:off x="1476375" y="2852738"/>
            <a:ext cx="936625" cy="792162"/>
          </a:xfrm>
          <a:prstGeom prst="downArrow">
            <a:avLst>
              <a:gd name="adj1" fmla="val 50000"/>
              <a:gd name="adj2" fmla="val 29477"/>
            </a:avLst>
          </a:prstGeom>
          <a:solidFill>
            <a:schemeClr val="tx1"/>
          </a:solidFill>
          <a:ln w="9525" algn="ctr">
            <a:noFill/>
            <a:round/>
            <a:headEnd/>
            <a:tailEnd/>
          </a:ln>
        </p:spPr>
        <p:txBody>
          <a:bodyPr wrap="none" anchor="ctr"/>
          <a:lstStyle/>
          <a:p>
            <a:pPr algn="ctr"/>
            <a:endParaRPr lang="pt-BR" altLang="pt-BR" sz="1600" i="1">
              <a:latin typeface="Times" pitchFamily="18" charset="0"/>
            </a:endParaRPr>
          </a:p>
        </p:txBody>
      </p:sp>
      <p:sp>
        <p:nvSpPr>
          <p:cNvPr id="32785" name="Seta para baixo 3"/>
          <p:cNvSpPr>
            <a:spLocks noChangeArrowheads="1"/>
          </p:cNvSpPr>
          <p:nvPr/>
        </p:nvSpPr>
        <p:spPr bwMode="auto">
          <a:xfrm>
            <a:off x="6732588" y="2924175"/>
            <a:ext cx="936625" cy="792163"/>
          </a:xfrm>
          <a:prstGeom prst="downArrow">
            <a:avLst>
              <a:gd name="adj1" fmla="val 50000"/>
              <a:gd name="adj2" fmla="val 29477"/>
            </a:avLst>
          </a:prstGeom>
          <a:solidFill>
            <a:schemeClr val="tx1"/>
          </a:solidFill>
          <a:ln w="9525" algn="ctr">
            <a:noFill/>
            <a:round/>
            <a:headEnd/>
            <a:tailEnd/>
          </a:ln>
        </p:spPr>
        <p:txBody>
          <a:bodyPr wrap="none" anchor="ctr"/>
          <a:lstStyle/>
          <a:p>
            <a:pPr algn="ctr"/>
            <a:endParaRPr lang="pt-BR" altLang="pt-BR" sz="1600" i="1">
              <a:latin typeface="Times" pitchFamily="18" charset="0"/>
            </a:endParaRPr>
          </a:p>
        </p:txBody>
      </p:sp>
      <p:pic>
        <p:nvPicPr>
          <p:cNvPr id="32786" name="Picture 16" descr="marcaOficial_SP"/>
          <p:cNvPicPr>
            <a:picLocks noChangeAspect="1" noChangeArrowheads="1"/>
          </p:cNvPicPr>
          <p:nvPr/>
        </p:nvPicPr>
        <p:blipFill>
          <a:blip r:embed="rId3"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400" b="1" smtClean="0"/>
              <a:t>2. Conceitos trazidos pela Lei 13.019/2014</a:t>
            </a:r>
            <a:r>
              <a:rPr lang="pt-BR" altLang="pt-BR" sz="1800" b="1" smtClean="0"/>
              <a:t> </a:t>
            </a:r>
            <a:br>
              <a:rPr lang="pt-BR" altLang="pt-BR" sz="1800" b="1" smtClean="0"/>
            </a:br>
            <a:r>
              <a:rPr lang="pt-BR" altLang="pt-BR" sz="2400" b="1" smtClean="0"/>
              <a:t/>
            </a:r>
            <a:br>
              <a:rPr lang="pt-BR" altLang="pt-BR" sz="2400" b="1" smtClean="0"/>
            </a:br>
            <a:endParaRPr lang="pt-BR" altLang="pt-BR" sz="2400" b="1" smtClean="0"/>
          </a:p>
        </p:txBody>
      </p:sp>
      <p:graphicFrame>
        <p:nvGraphicFramePr>
          <p:cNvPr id="119831" name="Group 23"/>
          <p:cNvGraphicFramePr>
            <a:graphicFrameLocks noGrp="1"/>
          </p:cNvGraphicFramePr>
          <p:nvPr>
            <p:ph sz="half" idx="4294967295"/>
          </p:nvPr>
        </p:nvGraphicFramePr>
        <p:xfrm>
          <a:off x="468313" y="2852738"/>
          <a:ext cx="2590800" cy="1655762"/>
        </p:xfrm>
        <a:graphic>
          <a:graphicData uri="http://schemas.openxmlformats.org/drawingml/2006/table">
            <a:tbl>
              <a:tblPr/>
              <a:tblGrid>
                <a:gridCol w="2590800"/>
              </a:tblGrid>
              <a:tr h="16557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Termo de Colaboração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9828" name="Group 20"/>
          <p:cNvGraphicFramePr>
            <a:graphicFrameLocks noGrp="1"/>
          </p:cNvGraphicFramePr>
          <p:nvPr>
            <p:ph sz="half" idx="4294967295"/>
          </p:nvPr>
        </p:nvGraphicFramePr>
        <p:xfrm>
          <a:off x="4427538" y="2349500"/>
          <a:ext cx="4541837" cy="3744913"/>
        </p:xfrm>
        <a:graphic>
          <a:graphicData uri="http://schemas.openxmlformats.org/drawingml/2006/table">
            <a:tbl>
              <a:tblPr/>
              <a:tblGrid>
                <a:gridCol w="4541837"/>
              </a:tblGrid>
              <a:tr h="3744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instrumento por meio do qual são formalizadas as parcerias estabelecidas pela administração pública com </a:t>
                      </a:r>
                      <a:r>
                        <a:rPr kumimoji="0" lang="pt-BR" alt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OSC’s</a:t>
                      </a:r>
                      <a:r>
                        <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para a consecução de finalidades de interesse público e recíproco, que envolvam a transferência de recursos financeiros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000" b="1" i="0" u="sng" strike="noStrike" cap="none" normalizeH="0" baseline="0" dirty="0" smtClean="0">
                          <a:ln>
                            <a:noFill/>
                          </a:ln>
                          <a:solidFill>
                            <a:schemeClr val="tx1"/>
                          </a:solidFill>
                          <a:effectLst/>
                          <a:latin typeface="Arial" panose="020B0604020202020204" pitchFamily="34" charset="0"/>
                          <a:cs typeface="Arial" panose="020B0604020202020204" pitchFamily="34" charset="0"/>
                        </a:rPr>
                        <a:t>propostas pela administração pública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33808" name="Picture 22" descr="depositphotos_6786865-Sign-of-dollar-3d">
            <a:hlinkClick r:id="rId2"/>
          </p:cNvPr>
          <p:cNvPicPr>
            <a:picLocks noChangeAspect="1" noChangeArrowheads="1"/>
          </p:cNvPicPr>
          <p:nvPr/>
        </p:nvPicPr>
        <p:blipFill>
          <a:blip r:embed="rId3" cstate="print"/>
          <a:srcRect/>
          <a:stretch>
            <a:fillRect/>
          </a:stretch>
        </p:blipFill>
        <p:spPr bwMode="auto">
          <a:xfrm>
            <a:off x="971550" y="4868863"/>
            <a:ext cx="1619250" cy="1619250"/>
          </a:xfrm>
          <a:prstGeom prst="rect">
            <a:avLst/>
          </a:prstGeom>
          <a:noFill/>
          <a:ln w="9525">
            <a:noFill/>
            <a:miter lim="800000"/>
            <a:headEnd/>
            <a:tailEnd/>
          </a:ln>
        </p:spPr>
      </p:pic>
      <p:pic>
        <p:nvPicPr>
          <p:cNvPr id="33809" name="Picture 16" descr="marcaOficial_SP"/>
          <p:cNvPicPr>
            <a:picLocks noChangeAspect="1" noChangeArrowheads="1"/>
          </p:cNvPicPr>
          <p:nvPr/>
        </p:nvPicPr>
        <p:blipFill>
          <a:blip r:embed="rId4"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400" b="1" smtClean="0"/>
              <a:t>2. Conceitos trazidos pela Lei 13.019/2014</a:t>
            </a:r>
            <a:r>
              <a:rPr lang="pt-BR" altLang="pt-BR" sz="1800" b="1" smtClean="0"/>
              <a:t> </a:t>
            </a:r>
          </a:p>
        </p:txBody>
      </p:sp>
      <p:graphicFrame>
        <p:nvGraphicFramePr>
          <p:cNvPr id="120849" name="Group 17"/>
          <p:cNvGraphicFramePr>
            <a:graphicFrameLocks noGrp="1"/>
          </p:cNvGraphicFramePr>
          <p:nvPr>
            <p:ph sz="half" idx="4294967295"/>
          </p:nvPr>
        </p:nvGraphicFramePr>
        <p:xfrm>
          <a:off x="468313" y="2852738"/>
          <a:ext cx="2590800" cy="1584325"/>
        </p:xfrm>
        <a:graphic>
          <a:graphicData uri="http://schemas.openxmlformats.org/drawingml/2006/table">
            <a:tbl>
              <a:tblPr/>
              <a:tblGrid>
                <a:gridCol w="2590800"/>
              </a:tblGrid>
              <a:tr h="15843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800" b="1" i="0" u="sng"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Termo de Fomento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854" name="Group 22"/>
          <p:cNvGraphicFramePr>
            <a:graphicFrameLocks noGrp="1"/>
          </p:cNvGraphicFramePr>
          <p:nvPr>
            <p:ph sz="half" idx="4294967295"/>
          </p:nvPr>
        </p:nvGraphicFramePr>
        <p:xfrm>
          <a:off x="4427538" y="2349500"/>
          <a:ext cx="4541837" cy="3744913"/>
        </p:xfrm>
        <a:graphic>
          <a:graphicData uri="http://schemas.openxmlformats.org/drawingml/2006/table">
            <a:tbl>
              <a:tblPr/>
              <a:tblGrid>
                <a:gridCol w="4541837"/>
              </a:tblGrid>
              <a:tr h="3744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instrumento por meio do qual são formalizadas as parcerias estabelecidas pela administração pública com </a:t>
                      </a:r>
                      <a:r>
                        <a:rPr kumimoji="0" lang="pt-BR" alt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OSC’s</a:t>
                      </a:r>
                      <a:r>
                        <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para a consecução de finalidades de interesse público e recíproco, que envolvam a transferência de recursos financeiros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altLang="pt-BR" sz="2000" b="0" i="0" u="sng"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000" b="1" i="0" u="sng" strike="noStrike" cap="none" normalizeH="0" baseline="0" dirty="0" smtClean="0">
                          <a:ln>
                            <a:noFill/>
                          </a:ln>
                          <a:solidFill>
                            <a:schemeClr val="tx1"/>
                          </a:solidFill>
                          <a:effectLst/>
                          <a:latin typeface="Arial" panose="020B0604020202020204" pitchFamily="34" charset="0"/>
                          <a:cs typeface="Arial" panose="020B0604020202020204" pitchFamily="34" charset="0"/>
                        </a:rPr>
                        <a:t>Propostas </a:t>
                      </a:r>
                      <a:r>
                        <a:rPr kumimoji="0" lang="pt-BR" altLang="pt-BR" sz="2000" b="1" i="0" u="sng"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OSC’s</a:t>
                      </a:r>
                      <a:endParaRPr kumimoji="0" lang="pt-BR" altLang="pt-BR" sz="2000" b="1" i="0" u="sng"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34832" name="Picture 18" descr="depositphotos_6786865-Sign-of-dollar-3d">
            <a:hlinkClick r:id="rId2"/>
          </p:cNvPr>
          <p:cNvPicPr>
            <a:picLocks noChangeAspect="1" noChangeArrowheads="1"/>
          </p:cNvPicPr>
          <p:nvPr/>
        </p:nvPicPr>
        <p:blipFill>
          <a:blip r:embed="rId3" cstate="print"/>
          <a:srcRect/>
          <a:stretch>
            <a:fillRect/>
          </a:stretch>
        </p:blipFill>
        <p:spPr bwMode="auto">
          <a:xfrm>
            <a:off x="971550" y="4868863"/>
            <a:ext cx="1619250" cy="1619250"/>
          </a:xfrm>
          <a:prstGeom prst="rect">
            <a:avLst/>
          </a:prstGeom>
          <a:noFill/>
          <a:ln w="9525">
            <a:noFill/>
            <a:miter lim="800000"/>
            <a:headEnd/>
            <a:tailEnd/>
          </a:ln>
        </p:spPr>
      </p:pic>
      <p:pic>
        <p:nvPicPr>
          <p:cNvPr id="34833" name="Picture 16" descr="marcaOficial_SP"/>
          <p:cNvPicPr>
            <a:picLocks noChangeAspect="1" noChangeArrowheads="1"/>
          </p:cNvPicPr>
          <p:nvPr/>
        </p:nvPicPr>
        <p:blipFill>
          <a:blip r:embed="rId4"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400" b="1" smtClean="0"/>
              <a:t>2. Conceitos trazidos pela Lei 13.019/2014</a:t>
            </a:r>
            <a:r>
              <a:rPr lang="pt-BR" altLang="pt-BR" sz="1800" b="1" smtClean="0"/>
              <a:t> </a:t>
            </a:r>
            <a:br>
              <a:rPr lang="pt-BR" altLang="pt-BR" sz="1800" b="1" smtClean="0"/>
            </a:br>
            <a:r>
              <a:rPr lang="pt-BR" altLang="pt-BR" sz="2400" b="1" smtClean="0"/>
              <a:t/>
            </a:r>
            <a:br>
              <a:rPr lang="pt-BR" altLang="pt-BR" sz="2400" b="1" smtClean="0"/>
            </a:br>
            <a:endParaRPr lang="pt-BR" altLang="pt-BR" sz="2400" b="1" smtClean="0"/>
          </a:p>
        </p:txBody>
      </p:sp>
      <p:graphicFrame>
        <p:nvGraphicFramePr>
          <p:cNvPr id="121859" name="Group 3"/>
          <p:cNvGraphicFramePr>
            <a:graphicFrameLocks noGrp="1"/>
          </p:cNvGraphicFramePr>
          <p:nvPr>
            <p:ph sz="half" idx="4294967295"/>
          </p:nvPr>
        </p:nvGraphicFramePr>
        <p:xfrm>
          <a:off x="468313" y="2852738"/>
          <a:ext cx="2590800" cy="1584325"/>
        </p:xfrm>
        <a:graphic>
          <a:graphicData uri="http://schemas.openxmlformats.org/drawingml/2006/table">
            <a:tbl>
              <a:tblPr/>
              <a:tblGrid>
                <a:gridCol w="2590800"/>
              </a:tblGrid>
              <a:tr h="15843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altLang="pt-BR"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Acordo de Cooperação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1877" name="Group 21"/>
          <p:cNvGraphicFramePr>
            <a:graphicFrameLocks noGrp="1"/>
          </p:cNvGraphicFramePr>
          <p:nvPr>
            <p:ph sz="half" idx="4294967295"/>
          </p:nvPr>
        </p:nvGraphicFramePr>
        <p:xfrm>
          <a:off x="4427538" y="2349500"/>
          <a:ext cx="4541837" cy="3744913"/>
        </p:xfrm>
        <a:graphic>
          <a:graphicData uri="http://schemas.openxmlformats.org/drawingml/2006/table">
            <a:tbl>
              <a:tblPr/>
              <a:tblGrid>
                <a:gridCol w="4541837"/>
              </a:tblGrid>
              <a:tr h="3744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instrumento por meio do qual são formalizadas as parcerias estabelecidas pela administração pública com </a:t>
                      </a:r>
                      <a:r>
                        <a:rPr kumimoji="0" lang="pt-BR" alt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OSC’s</a:t>
                      </a:r>
                      <a:r>
                        <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para a consecução de finalidades de interesse público e recíproco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000" b="1" i="0" u="sng" strike="noStrike" cap="none" normalizeH="0" baseline="0" dirty="0" smtClean="0">
                          <a:ln>
                            <a:noFill/>
                          </a:ln>
                          <a:solidFill>
                            <a:schemeClr val="tx1"/>
                          </a:solidFill>
                          <a:effectLst/>
                          <a:latin typeface="Arial" panose="020B0604020202020204" pitchFamily="34" charset="0"/>
                          <a:cs typeface="Arial" panose="020B0604020202020204" pitchFamily="34" charset="0"/>
                        </a:rPr>
                        <a:t>que não envolvam a transferência de recursos financeiros!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35856" name="Picture 19" descr="nenhum-sinal-do-dinheiro-como-o-s%C3%ADmbolo-cruzado-do-d%C3%B3lar-24603841">
            <a:hlinkClick r:id="rId2"/>
          </p:cNvPr>
          <p:cNvPicPr>
            <a:picLocks noChangeAspect="1" noChangeArrowheads="1"/>
          </p:cNvPicPr>
          <p:nvPr/>
        </p:nvPicPr>
        <p:blipFill>
          <a:blip r:embed="rId3" cstate="print"/>
          <a:srcRect/>
          <a:stretch>
            <a:fillRect/>
          </a:stretch>
        </p:blipFill>
        <p:spPr bwMode="auto">
          <a:xfrm>
            <a:off x="1116013" y="4868863"/>
            <a:ext cx="1524000" cy="1524000"/>
          </a:xfrm>
          <a:prstGeom prst="rect">
            <a:avLst/>
          </a:prstGeom>
          <a:noFill/>
          <a:ln w="9525">
            <a:noFill/>
            <a:miter lim="800000"/>
            <a:headEnd/>
            <a:tailEnd/>
          </a:ln>
        </p:spPr>
      </p:pic>
      <p:pic>
        <p:nvPicPr>
          <p:cNvPr id="35857" name="Picture 16" descr="marcaOficial_SP"/>
          <p:cNvPicPr>
            <a:picLocks noChangeAspect="1" noChangeArrowheads="1"/>
          </p:cNvPicPr>
          <p:nvPr/>
        </p:nvPicPr>
        <p:blipFill>
          <a:blip r:embed="rId4"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400" b="1" smtClean="0"/>
              <a:t> </a:t>
            </a:r>
            <a:br>
              <a:rPr lang="pt-BR" altLang="pt-BR" sz="2400" b="1" smtClean="0"/>
            </a:br>
            <a:r>
              <a:rPr lang="pt-BR" altLang="pt-BR" sz="2400" b="1" smtClean="0"/>
              <a:t>2. Conceitos trazidos pela Lei 13.019/2014</a:t>
            </a:r>
            <a:r>
              <a:rPr lang="pt-BR" altLang="pt-BR" sz="1800" b="1" smtClean="0"/>
              <a:t> </a:t>
            </a:r>
            <a:br>
              <a:rPr lang="pt-BR" altLang="pt-BR" sz="1800" b="1" smtClean="0"/>
            </a:br>
            <a:r>
              <a:rPr lang="pt-BR" altLang="pt-BR" sz="2400" b="1" smtClean="0"/>
              <a:t/>
            </a:r>
            <a:br>
              <a:rPr lang="pt-BR" altLang="pt-BR" sz="2400" b="1" smtClean="0"/>
            </a:br>
            <a:endParaRPr lang="pt-BR" altLang="pt-BR" sz="24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Conselho de Política Pública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3430" name="Group 22"/>
          <p:cNvGraphicFramePr>
            <a:graphicFrameLocks noGrp="1"/>
          </p:cNvGraphicFramePr>
          <p:nvPr>
            <p:ph sz="half" idx="4294967295"/>
          </p:nvPr>
        </p:nvGraphicFramePr>
        <p:xfrm>
          <a:off x="4427538" y="2349500"/>
          <a:ext cx="4541837" cy="4319588"/>
        </p:xfrm>
        <a:graphic>
          <a:graphicData uri="http://schemas.openxmlformats.org/drawingml/2006/table">
            <a:tbl>
              <a:tblPr/>
              <a:tblGrid>
                <a:gridCol w="4541837"/>
              </a:tblGrid>
              <a:tr h="43195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Órgão </a:t>
                      </a:r>
                      <a:r>
                        <a:rPr kumimoji="0" lang="pt-BR" altLang="pt-BR" sz="2400" b="0" i="0" u="sng" strike="noStrike" cap="none" normalizeH="0" baseline="0" smtClean="0">
                          <a:ln>
                            <a:noFill/>
                          </a:ln>
                          <a:solidFill>
                            <a:schemeClr val="tx1"/>
                          </a:solidFill>
                          <a:effectLst/>
                          <a:latin typeface="Arial" panose="020B0604020202020204" pitchFamily="34" charset="0"/>
                          <a:cs typeface="Arial" panose="020B0604020202020204" pitchFamily="34" charset="0"/>
                        </a:rPr>
                        <a:t>criado pelo poder público</a:t>
                      </a:r>
                      <a:r>
                        <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para atuar como instância </a:t>
                      </a:r>
                      <a:r>
                        <a:rPr kumimoji="0" lang="pt-BR" altLang="pt-BR" sz="24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consultiva</a:t>
                      </a:r>
                      <a:r>
                        <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na respectiva área de atuação, na: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Formulação</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Implementação</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Acompanhamento</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Monitoramento e </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Avaliação de políticas públicas.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36880"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400" b="1" smtClean="0"/>
              <a:t>2. Conceitos trazidos pela Lei 13.019/2014</a:t>
            </a:r>
            <a:r>
              <a:rPr lang="pt-BR" altLang="pt-BR" sz="1800" b="1" smtClean="0"/>
              <a:t> </a:t>
            </a:r>
            <a:br>
              <a:rPr lang="pt-BR" altLang="pt-BR" sz="1800" b="1" smtClean="0"/>
            </a:br>
            <a:r>
              <a:rPr lang="pt-BR" altLang="pt-BR" sz="2400" b="1" smtClean="0"/>
              <a:t/>
            </a:r>
            <a:br>
              <a:rPr lang="pt-BR" altLang="pt-BR" sz="2400" b="1" smtClean="0"/>
            </a:br>
            <a:endParaRPr lang="pt-BR" altLang="pt-BR" sz="24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000" b="1" i="0" u="sng"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000" b="1" i="0" u="sng"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Comissão de Seleção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3927" name="Group 23"/>
          <p:cNvGraphicFramePr>
            <a:graphicFrameLocks noGrp="1"/>
          </p:cNvGraphicFramePr>
          <p:nvPr>
            <p:ph sz="half" idx="4294967295"/>
          </p:nvPr>
        </p:nvGraphicFramePr>
        <p:xfrm>
          <a:off x="4427538" y="2133600"/>
          <a:ext cx="4541837" cy="4464050"/>
        </p:xfrm>
        <a:graphic>
          <a:graphicData uri="http://schemas.openxmlformats.org/drawingml/2006/table">
            <a:tbl>
              <a:tblPr/>
              <a:tblGrid>
                <a:gridCol w="4541837"/>
              </a:tblGrid>
              <a:tr h="44640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órgão colegiado constituído por ato publicado em meio oficial de comunicação</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processa e julga chamamentos públicos </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assegurada a participação de pelo </a:t>
                      </a:r>
                      <a:r>
                        <a:rPr kumimoji="0" lang="pt-BR" altLang="pt-BR" sz="20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menos um servidor ocupante de cargo efetivo ou emprego permanente do quadro de pessoal da administração pública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37904"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2</a:t>
            </a:r>
            <a:r>
              <a:rPr lang="pt-BR" altLang="pt-BR" sz="2400" b="1" smtClean="0"/>
              <a:t>. Conceitos trazidos pela Lei 13.019/2014</a:t>
            </a:r>
            <a:r>
              <a:rPr lang="pt-BR" altLang="pt-BR" sz="1800" b="1" smtClean="0"/>
              <a:t> </a:t>
            </a:r>
            <a:br>
              <a:rPr lang="pt-BR" altLang="pt-BR" sz="1800" b="1" smtClean="0"/>
            </a:br>
            <a:r>
              <a:rPr lang="pt-BR" altLang="pt-BR" sz="2400" b="1" smtClean="0"/>
              <a:t/>
            </a:r>
            <a:br>
              <a:rPr lang="pt-BR" altLang="pt-BR" sz="2400" b="1" smtClean="0"/>
            </a:br>
            <a:endParaRPr lang="pt-BR" altLang="pt-BR" sz="24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1800" b="1" i="0" u="sng"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6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Comissão de Monitoramento e de Avaliação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4946" name="Group 18"/>
          <p:cNvGraphicFramePr>
            <a:graphicFrameLocks noGrp="1"/>
          </p:cNvGraphicFramePr>
          <p:nvPr>
            <p:ph sz="half" idx="4294967295"/>
          </p:nvPr>
        </p:nvGraphicFramePr>
        <p:xfrm>
          <a:off x="4427538" y="2133600"/>
          <a:ext cx="4541837" cy="4754563"/>
        </p:xfrm>
        <a:graphic>
          <a:graphicData uri="http://schemas.openxmlformats.org/drawingml/2006/table">
            <a:tbl>
              <a:tblPr/>
              <a:tblGrid>
                <a:gridCol w="4541837"/>
              </a:tblGrid>
              <a:tr h="47545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órgão colegiado constituído por ato publicado em meio oficial de comunicação</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monitorar e avaliar as parcerias celebradas com OSC’s (TC ou TF),, </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assegurada a </a:t>
                      </a:r>
                      <a:r>
                        <a:rPr kumimoji="0" lang="pt-BR" altLang="pt-BR" sz="20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participação de pelo menos um servidor ocupante de cargo efetivo ou emprego permanente do quadro de pessoal da administração pública.         </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38928"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400" b="1" smtClean="0"/>
              <a:t/>
            </a:r>
            <a:br>
              <a:rPr lang="pt-BR" altLang="pt-BR" sz="2400" b="1" smtClean="0"/>
            </a:br>
            <a:r>
              <a:rPr lang="pt-BR" altLang="pt-BR" sz="2400" b="1" smtClean="0"/>
              <a:t> </a:t>
            </a:r>
            <a:br>
              <a:rPr lang="pt-BR" altLang="pt-BR" sz="2400" b="1" smtClean="0"/>
            </a:br>
            <a:r>
              <a:rPr lang="pt-BR" altLang="pt-BR" sz="2400" b="1" smtClean="0"/>
              <a:t> 2. Conceitos trazidos pela Lei 13.019/2014</a:t>
            </a:r>
            <a:r>
              <a:rPr lang="pt-BR" altLang="pt-BR" sz="1800" b="1" smtClean="0"/>
              <a:t> </a:t>
            </a:r>
            <a:br>
              <a:rPr lang="pt-BR" altLang="pt-BR" sz="1800" b="1" smtClean="0"/>
            </a:br>
            <a:r>
              <a:rPr lang="pt-BR" altLang="pt-BR" sz="2400" b="1" smtClean="0"/>
              <a:t/>
            </a:r>
            <a:br>
              <a:rPr lang="pt-BR" altLang="pt-BR" sz="2400" b="1" smtClean="0"/>
            </a:br>
            <a:endParaRPr lang="pt-BR" altLang="pt-BR" sz="24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Chamamento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Público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5983" name="Group 31"/>
          <p:cNvGraphicFramePr>
            <a:graphicFrameLocks noGrp="1"/>
          </p:cNvGraphicFramePr>
          <p:nvPr>
            <p:ph sz="half" idx="4294967295"/>
          </p:nvPr>
        </p:nvGraphicFramePr>
        <p:xfrm>
          <a:off x="4427538" y="2349500"/>
          <a:ext cx="4541837" cy="3978275"/>
        </p:xfrm>
        <a:graphic>
          <a:graphicData uri="http://schemas.openxmlformats.org/drawingml/2006/table">
            <a:tbl>
              <a:tblPr/>
              <a:tblGrid>
                <a:gridCol w="4541837"/>
              </a:tblGrid>
              <a:tr h="39782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Procedimento destinado a </a:t>
                      </a:r>
                      <a:r>
                        <a:rPr kumimoji="0" lang="pt-BR" altLang="pt-BR" sz="17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selecionar OSC</a:t>
                      </a:r>
                      <a:r>
                        <a:rPr kumimoji="0" lang="pt-BR" altLang="pt-B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para firmar parceria por meio de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altLang="pt-B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termo de colaboração ou </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termo de fomento</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pt-BR" altLang="pt-BR" sz="1700" b="0" i="0" u="none" strike="noStrike" cap="none" normalizeH="0" baseline="0" smtClean="0">
                        <a:ln>
                          <a:noFill/>
                        </a:ln>
                        <a:solidFill>
                          <a:srgbClr val="FF0066"/>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700" b="1" i="0" u="none" strike="noStrike" cap="none" normalizeH="0" baseline="0" smtClean="0">
                          <a:ln>
                            <a:noFill/>
                          </a:ln>
                          <a:solidFill>
                            <a:srgbClr val="FF0066"/>
                          </a:solidFill>
                          <a:effectLst/>
                          <a:latin typeface="Arial" panose="020B0604020202020204" pitchFamily="34" charset="0"/>
                          <a:cs typeface="Arial" panose="020B0604020202020204" pitchFamily="34" charset="0"/>
                        </a:rPr>
                        <a:t>Não há previsão para a acordo de cooperação na Lei 13.019</a:t>
                      </a:r>
                      <a:r>
                        <a:rPr kumimoji="0" lang="pt-BR" altLang="pt-BR" sz="1700" b="0" i="0" u="none" strike="noStrike" cap="none" normalizeH="0" baseline="0" smtClean="0">
                          <a:ln>
                            <a:noFill/>
                          </a:ln>
                          <a:solidFill>
                            <a:srgbClr val="FF0066"/>
                          </a:solidFill>
                          <a:effectLst/>
                          <a:latin typeface="Arial" panose="020B0604020202020204" pitchFamily="34" charset="0"/>
                          <a:cs typeface="Arial" panose="020B0604020202020204" pitchFamily="34" charset="0"/>
                        </a:rPr>
                        <a:t> (art. 2, XII), </a:t>
                      </a:r>
                      <a:r>
                        <a:rPr kumimoji="0" lang="pt-BR" altLang="pt-BR" sz="1700" b="1" i="0" u="none" strike="noStrike" cap="none" normalizeH="0" baseline="0" smtClean="0">
                          <a:ln>
                            <a:noFill/>
                          </a:ln>
                          <a:solidFill>
                            <a:srgbClr val="FF0066"/>
                          </a:solidFill>
                          <a:effectLst/>
                          <a:latin typeface="Arial" panose="020B0604020202020204" pitchFamily="34" charset="0"/>
                          <a:cs typeface="Arial" panose="020B0604020202020204" pitchFamily="34" charset="0"/>
                        </a:rPr>
                        <a:t>mas há no Decreto Regulamentador (art. 6, II e dispensa no caso de não compartilhamento patrimonial!!!!!!!)</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1700" b="1" i="0" u="none" strike="noStrike" cap="none" normalizeH="0" baseline="0" smtClean="0">
                        <a:ln>
                          <a:noFill/>
                        </a:ln>
                        <a:solidFill>
                          <a:srgbClr val="FF0066"/>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Observância dos princípios </a:t>
                      </a:r>
                      <a:r>
                        <a:rPr kumimoji="0" lang="pt-BR" altLang="pt-BR" sz="17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do artigo 37 da CF).</a:t>
                      </a:r>
                    </a:p>
                  </a:txBody>
                  <a:tcPr marT="45731" marB="457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39952"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400" b="1" smtClean="0"/>
              <a:t/>
            </a:r>
            <a:br>
              <a:rPr lang="pt-BR" altLang="pt-BR" sz="2400" b="1" smtClean="0"/>
            </a:br>
            <a:r>
              <a:rPr lang="pt-BR" altLang="pt-BR" sz="2400" b="1" smtClean="0"/>
              <a:t> </a:t>
            </a:r>
            <a:br>
              <a:rPr lang="pt-BR" altLang="pt-BR" sz="2400" b="1" smtClean="0"/>
            </a:br>
            <a:r>
              <a:rPr lang="pt-BR" altLang="pt-BR" sz="2400" b="1" smtClean="0"/>
              <a:t> 2. Conceitos trazidos pela Lei 13.019/2014</a:t>
            </a:r>
            <a:r>
              <a:rPr lang="pt-BR" altLang="pt-BR" sz="1800" b="1" smtClean="0"/>
              <a:t> </a:t>
            </a:r>
            <a:br>
              <a:rPr lang="pt-BR" altLang="pt-BR" sz="1800" b="1" smtClean="0"/>
            </a:br>
            <a:r>
              <a:rPr lang="pt-BR" altLang="pt-BR" sz="2400" b="1" smtClean="0"/>
              <a:t/>
            </a:r>
            <a:br>
              <a:rPr lang="pt-BR" altLang="pt-BR" sz="2400" b="1" smtClean="0"/>
            </a:br>
            <a:endParaRPr lang="pt-BR" altLang="pt-BR" sz="24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bens remanescentes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6999" name="Group 23"/>
          <p:cNvGraphicFramePr>
            <a:graphicFrameLocks noGrp="1"/>
          </p:cNvGraphicFramePr>
          <p:nvPr>
            <p:ph sz="half" idx="4294967295"/>
          </p:nvPr>
        </p:nvGraphicFramePr>
        <p:xfrm>
          <a:off x="4427538" y="2349500"/>
          <a:ext cx="4541837" cy="4114800"/>
        </p:xfrm>
        <a:graphic>
          <a:graphicData uri="http://schemas.openxmlformats.org/drawingml/2006/table">
            <a:tbl>
              <a:tblPr/>
              <a:tblGrid>
                <a:gridCol w="4541837"/>
              </a:tblGrid>
              <a:tr h="3744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natureza permanente </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adquiridos com recursos financeiros envolvidos na parceria</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necessários à consecução do objeto </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pt-BR" altLang="pt-BR" sz="24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mas que a ele não se incorporam.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40976"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p:cNvSpPr>
            <a:spLocks noGrp="1"/>
          </p:cNvSpPr>
          <p:nvPr>
            <p:ph type="ctrTitle" idx="4294967295"/>
          </p:nvPr>
        </p:nvSpPr>
        <p:spPr>
          <a:xfrm>
            <a:off x="468313" y="260350"/>
            <a:ext cx="8229600" cy="1143000"/>
          </a:xfrm>
        </p:spPr>
        <p:txBody>
          <a:bodyPr/>
          <a:lstStyle/>
          <a:p>
            <a:pPr eaLnBrk="1" hangingPunct="1"/>
            <a:r>
              <a:rPr lang="pt-BR" altLang="pt-BR" sz="3600" smtClean="0"/>
              <a:t/>
            </a:r>
            <a:br>
              <a:rPr lang="pt-BR" altLang="pt-BR" sz="3600" smtClean="0"/>
            </a:br>
            <a:endParaRPr lang="pt-BR" altLang="pt-BR" sz="2700" b="1" smtClean="0"/>
          </a:p>
        </p:txBody>
      </p:sp>
      <p:sp>
        <p:nvSpPr>
          <p:cNvPr id="6147" name="Subtítulo 2"/>
          <p:cNvSpPr>
            <a:spLocks noGrp="1"/>
          </p:cNvSpPr>
          <p:nvPr>
            <p:ph type="body" idx="4294967295"/>
          </p:nvPr>
        </p:nvSpPr>
        <p:spPr>
          <a:xfrm>
            <a:off x="539750" y="1412875"/>
            <a:ext cx="8229600" cy="4525963"/>
          </a:xfrm>
        </p:spPr>
        <p:txBody>
          <a:bodyPr/>
          <a:lstStyle/>
          <a:p>
            <a:pPr marL="457200" indent="-457200" eaLnBrk="1" hangingPunct="1">
              <a:spcBef>
                <a:spcPct val="0"/>
              </a:spcBef>
              <a:buFontTx/>
              <a:buNone/>
            </a:pPr>
            <a:r>
              <a:rPr lang="pt-BR" altLang="pt-BR" sz="1600" smtClean="0"/>
              <a:t> </a:t>
            </a:r>
          </a:p>
          <a:p>
            <a:pPr marL="457200" indent="-457200" eaLnBrk="1" hangingPunct="1">
              <a:spcBef>
                <a:spcPct val="0"/>
              </a:spcBef>
              <a:buFontTx/>
              <a:buNone/>
            </a:pPr>
            <a:endParaRPr lang="pt-BR" altLang="pt-BR" sz="1600" smtClean="0"/>
          </a:p>
          <a:p>
            <a:pPr marL="457200" indent="-457200" eaLnBrk="1" hangingPunct="1">
              <a:spcBef>
                <a:spcPct val="0"/>
              </a:spcBef>
              <a:buFontTx/>
              <a:buNone/>
            </a:pPr>
            <a:endParaRPr lang="pt-BR" altLang="pt-BR" sz="1600" smtClean="0"/>
          </a:p>
          <a:p>
            <a:pPr marL="457200" indent="-457200" eaLnBrk="1" hangingPunct="1">
              <a:spcBef>
                <a:spcPct val="0"/>
              </a:spcBef>
              <a:buFontTx/>
              <a:buNone/>
            </a:pPr>
            <a:endParaRPr lang="pt-BR" altLang="pt-BR" sz="1600" smtClean="0"/>
          </a:p>
          <a:p>
            <a:pPr marL="457200" indent="-457200" eaLnBrk="1" hangingPunct="1">
              <a:spcBef>
                <a:spcPct val="0"/>
              </a:spcBef>
              <a:buFontTx/>
              <a:buNone/>
            </a:pPr>
            <a:endParaRPr lang="pt-BR" altLang="pt-BR" sz="1600" smtClean="0"/>
          </a:p>
          <a:p>
            <a:pPr marL="457200" indent="-457200" eaLnBrk="1" hangingPunct="1">
              <a:spcBef>
                <a:spcPct val="0"/>
              </a:spcBef>
              <a:buFontTx/>
              <a:buNone/>
            </a:pPr>
            <a:endParaRPr lang="pt-BR" altLang="pt-BR" sz="1600" smtClean="0"/>
          </a:p>
          <a:p>
            <a:pPr marL="457200" indent="-457200" eaLnBrk="1" hangingPunct="1">
              <a:spcBef>
                <a:spcPct val="0"/>
              </a:spcBef>
              <a:buFontTx/>
              <a:buNone/>
            </a:pPr>
            <a:endParaRPr lang="pt-BR" altLang="pt-BR" sz="1600" smtClean="0"/>
          </a:p>
          <a:p>
            <a:pPr marL="457200" indent="-457200" algn="ctr" eaLnBrk="1" hangingPunct="1">
              <a:spcBef>
                <a:spcPct val="0"/>
              </a:spcBef>
              <a:buFontTx/>
              <a:buNone/>
            </a:pPr>
            <a:r>
              <a:rPr lang="pt-BR" sz="2000" b="1" smtClean="0"/>
              <a:t>INTRODUÇÃO</a:t>
            </a:r>
            <a:br>
              <a:rPr lang="pt-BR" sz="2000" b="1" smtClean="0"/>
            </a:br>
            <a:endParaRPr lang="pt-BR" altLang="pt-BR" sz="2000" b="1" smtClean="0"/>
          </a:p>
        </p:txBody>
      </p:sp>
      <p:sp>
        <p:nvSpPr>
          <p:cNvPr id="6148" name="Espaço Reservado para Número de Slide 3"/>
          <p:cNvSpPr txBox="1">
            <a:spLocks noGrp="1"/>
          </p:cNvSpPr>
          <p:nvPr/>
        </p:nvSpPr>
        <p:spPr bwMode="auto">
          <a:xfrm>
            <a:off x="6553200" y="6356350"/>
            <a:ext cx="2133600" cy="365125"/>
          </a:xfrm>
          <a:prstGeom prst="rect">
            <a:avLst/>
          </a:prstGeom>
          <a:noFill/>
          <a:ln w="9525">
            <a:noFill/>
            <a:miter lim="800000"/>
            <a:headEnd/>
            <a:tailEnd/>
          </a:ln>
        </p:spPr>
        <p:txBody>
          <a:bodyPr/>
          <a:lstStyle/>
          <a:p>
            <a:pPr eaLnBrk="1" hangingPunct="1"/>
            <a:fld id="{E73BE6E8-157C-46C6-A18F-E702D7CD3629}" type="slidenum">
              <a:rPr lang="pt-BR" altLang="pt-BR">
                <a:latin typeface="Calibri" pitchFamily="34" charset="0"/>
              </a:rPr>
              <a:pPr eaLnBrk="1" hangingPunct="1"/>
              <a:t>4</a:t>
            </a:fld>
            <a:endParaRPr lang="pt-BR" altLang="pt-BR">
              <a:latin typeface="Calibri" pitchFamily="34" charset="0"/>
            </a:endParaRPr>
          </a:p>
        </p:txBody>
      </p:sp>
      <p:pic>
        <p:nvPicPr>
          <p:cNvPr id="6149"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400" b="1" smtClean="0"/>
              <a:t>2. Conceitos trazidos pela Lei 13.019/2014</a:t>
            </a:r>
            <a:r>
              <a:rPr lang="pt-BR" altLang="pt-BR" sz="1800" b="1" smtClean="0"/>
              <a:t> </a:t>
            </a:r>
            <a:br>
              <a:rPr lang="pt-BR" altLang="pt-BR" sz="1800" b="1" smtClean="0"/>
            </a:br>
            <a:r>
              <a:rPr lang="pt-BR" altLang="pt-BR" sz="2400" b="1" smtClean="0"/>
              <a:t/>
            </a:r>
            <a:br>
              <a:rPr lang="pt-BR" altLang="pt-BR" sz="2400" b="1" smtClean="0"/>
            </a:br>
            <a:endParaRPr lang="pt-BR" altLang="pt-BR" sz="24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Prestação de Contas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8032" name="Group 32"/>
          <p:cNvGraphicFramePr>
            <a:graphicFrameLocks noGrp="1"/>
          </p:cNvGraphicFramePr>
          <p:nvPr>
            <p:ph sz="half" idx="4294967295"/>
          </p:nvPr>
        </p:nvGraphicFramePr>
        <p:xfrm>
          <a:off x="4427538" y="2133600"/>
          <a:ext cx="4541837" cy="4464050"/>
        </p:xfrm>
        <a:graphic>
          <a:graphicData uri="http://schemas.openxmlformats.org/drawingml/2006/table">
            <a:tbl>
              <a:tblPr/>
              <a:tblGrid>
                <a:gridCol w="4541837"/>
              </a:tblGrid>
              <a:tr h="4464050">
                <a:tc>
                  <a:txBody>
                    <a:bodyPr/>
                    <a:lstStyle>
                      <a:lvl1pPr marL="533400" indent="-533400">
                        <a:spcBef>
                          <a:spcPct val="20000"/>
                        </a:spcBef>
                        <a:defRPr sz="2800">
                          <a:solidFill>
                            <a:schemeClr val="tx1"/>
                          </a:solidFill>
                          <a:latin typeface="Arial" panose="020B0604020202020204" pitchFamily="34" charset="0"/>
                          <a:cs typeface="Arial" panose="020B0604020202020204" pitchFamily="34" charset="0"/>
                        </a:defRPr>
                      </a:lvl1pPr>
                      <a:lvl2pPr marL="1449388" indent="-457200">
                        <a:spcBef>
                          <a:spcPct val="20000"/>
                        </a:spcBef>
                        <a:defRPr sz="2400">
                          <a:solidFill>
                            <a:schemeClr val="tx1"/>
                          </a:solidFill>
                          <a:latin typeface="Arial" panose="020B0604020202020204" pitchFamily="34" charset="0"/>
                          <a:cs typeface="Arial" panose="020B0604020202020204" pitchFamily="34" charset="0"/>
                        </a:defRPr>
                      </a:lvl2pPr>
                      <a:lvl3pPr marL="1838325" indent="-381000">
                        <a:spcBef>
                          <a:spcPct val="20000"/>
                        </a:spcBef>
                        <a:defRPr sz="2000">
                          <a:solidFill>
                            <a:schemeClr val="tx1"/>
                          </a:solidFill>
                          <a:latin typeface="Arial" panose="020B0604020202020204" pitchFamily="34" charset="0"/>
                          <a:cs typeface="Arial" panose="020B0604020202020204" pitchFamily="34" charset="0"/>
                        </a:defRPr>
                      </a:lvl3pPr>
                      <a:lvl4pPr marL="2208213" indent="-342900">
                        <a:spcBef>
                          <a:spcPct val="20000"/>
                        </a:spcBef>
                        <a:defRPr>
                          <a:solidFill>
                            <a:schemeClr val="tx1"/>
                          </a:solidFill>
                          <a:latin typeface="Arial" panose="020B0604020202020204" pitchFamily="34" charset="0"/>
                          <a:cs typeface="Arial" panose="020B0604020202020204" pitchFamily="34" charset="0"/>
                        </a:defRPr>
                      </a:lvl4pPr>
                      <a:lvl5pPr marL="2616200" indent="-342900">
                        <a:spcBef>
                          <a:spcPct val="20000"/>
                        </a:spcBef>
                        <a:defRPr>
                          <a:solidFill>
                            <a:schemeClr val="tx1"/>
                          </a:solidFill>
                          <a:latin typeface="Arial" panose="020B0604020202020204" pitchFamily="34" charset="0"/>
                          <a:cs typeface="Arial" panose="020B0604020202020204" pitchFamily="34" charset="0"/>
                        </a:defRPr>
                      </a:lvl5pPr>
                      <a:lvl6pPr marL="30734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5306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9878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4450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Procedimento que</a:t>
                      </a: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pt-BR"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r>
                        <a:rPr kumimoji="0" lang="pt-BR" altLang="pt-BR" sz="15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analisa e </a:t>
                      </a:r>
                    </a:p>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endParaRPr kumimoji="0" lang="pt-BR" altLang="pt-BR" sz="15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r>
                        <a:rPr kumimoji="0" lang="pt-BR" altLang="pt-BR" sz="15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avalia </a:t>
                      </a: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pt-BR" sz="15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 execução da parceria, pelo qual seja possível verificar o cumprimento do objeto da parceria e o alcance das metas e dos resultados previstos, compreendendo </a:t>
                      </a:r>
                      <a:r>
                        <a:rPr kumimoji="0" lang="pt-BR" altLang="pt-BR" sz="15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2 fases:</a:t>
                      </a: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pt-BR" sz="1500" b="1" i="0" u="sng"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AutoNum type="alphaLcParenR"/>
                        <a:tabLst/>
                      </a:pPr>
                      <a:r>
                        <a:rPr kumimoji="0" lang="pt-BR" altLang="pt-BR"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apresentação das contas </a:t>
                      </a:r>
                      <a:r>
                        <a:rPr kumimoji="0" lang="pt-BR" altLang="pt-BR" sz="15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(OSC)</a:t>
                      </a:r>
                      <a:r>
                        <a:rPr kumimoji="0" lang="pt-BR" altLang="pt-BR"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e </a:t>
                      </a: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pt-BR"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b) análise e manifestação conclusiva das contas, de responsabilidade da </a:t>
                      </a:r>
                      <a:r>
                        <a:rPr kumimoji="0" lang="pt-BR" altLang="pt-BR" sz="15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AP</a:t>
                      </a:r>
                      <a:r>
                        <a:rPr kumimoji="0" lang="pt-BR" altLang="pt-BR"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sem prejuízo da atuação dos órgãos de controle.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42000"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400" b="1" smtClean="0"/>
              <a:t>2. Conceitos trazidos pela Lei 13.019/2014</a:t>
            </a:r>
            <a:r>
              <a:rPr lang="pt-BR" altLang="pt-BR" sz="1800" b="1" smtClean="0"/>
              <a:t> </a:t>
            </a:r>
            <a:br>
              <a:rPr lang="pt-BR" altLang="pt-BR" sz="1800" b="1" smtClean="0"/>
            </a:br>
            <a:r>
              <a:rPr lang="pt-BR" altLang="pt-BR" sz="2400" b="1" smtClean="0"/>
              <a:t/>
            </a:r>
            <a:br>
              <a:rPr lang="pt-BR" altLang="pt-BR" sz="2400" b="1" smtClean="0"/>
            </a:br>
            <a:endParaRPr lang="pt-BR" altLang="pt-BR" sz="24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Termo Aditivo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Lei 13.204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4538" name="Group 26"/>
          <p:cNvGraphicFramePr>
            <a:graphicFrameLocks noGrp="1"/>
          </p:cNvGraphicFramePr>
          <p:nvPr>
            <p:ph sz="half" idx="4294967295"/>
          </p:nvPr>
        </p:nvGraphicFramePr>
        <p:xfrm>
          <a:off x="4427538" y="2205038"/>
          <a:ext cx="4541837" cy="4541837"/>
        </p:xfrm>
        <a:graphic>
          <a:graphicData uri="http://schemas.openxmlformats.org/drawingml/2006/table">
            <a:tbl>
              <a:tblPr/>
              <a:tblGrid>
                <a:gridCol w="4541837"/>
              </a:tblGrid>
              <a:tr h="454183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Instrumento que tinha por objetivo a </a:t>
                      </a:r>
                      <a:r>
                        <a:rPr kumimoji="0" lang="pt-BR" altLang="pt-BR" sz="22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modificação de TC ou de TF</a:t>
                      </a:r>
                      <a:r>
                        <a:rPr kumimoji="0" lang="pt-BR" altLang="pt-BR"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r>
                        <a:rPr kumimoji="0" lang="pt-BR" altLang="pt-BR" sz="22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vedada a alteração do objeto aprovado...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altLang="pt-BR" sz="2200" b="1" i="0" u="sng"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1" i="0" u="sng" strike="noStrike" cap="none" normalizeH="0" baseline="0" smtClean="0">
                          <a:ln>
                            <a:noFill/>
                          </a:ln>
                          <a:solidFill>
                            <a:srgbClr val="FF0066"/>
                          </a:solidFill>
                          <a:effectLst/>
                          <a:latin typeface="Arial" panose="020B0604020202020204" pitchFamily="34" charset="0"/>
                          <a:cs typeface="Arial" panose="020B0604020202020204" pitchFamily="34" charset="0"/>
                        </a:rPr>
                        <a:t>Revogado pela Lei 13.204!</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altLang="pt-BR" sz="2200" b="1" i="0" u="sng" strike="noStrike" cap="none" normalizeH="0" baseline="0" smtClean="0">
                        <a:ln>
                          <a:noFill/>
                        </a:ln>
                        <a:solidFill>
                          <a:srgbClr val="FF0066"/>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sz="2200" b="1" i="0" u="sng" strike="noStrike" cap="none" normalizeH="0" baseline="0" smtClean="0">
                          <a:ln>
                            <a:noFill/>
                          </a:ln>
                          <a:solidFill>
                            <a:srgbClr val="FF0066"/>
                          </a:solidFill>
                          <a:effectLst/>
                          <a:latin typeface="Arial" panose="020B0604020202020204" pitchFamily="34" charset="0"/>
                          <a:cs typeface="Arial" panose="020B0604020202020204" pitchFamily="34" charset="0"/>
                        </a:rPr>
                        <a:t>Nova possibilidade: </a:t>
                      </a:r>
                      <a:r>
                        <a:rPr kumimoji="0" lang="pt-BR" altLang="pt-BR" sz="22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o plano de trabalho da parceria</a:t>
                      </a:r>
                      <a:r>
                        <a:rPr kumimoji="0" lang="pt-BR" altLang="pt-BR"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poderá ser revisto para alteração de valores ou de metas, </a:t>
                      </a:r>
                      <a:r>
                        <a:rPr kumimoji="0" lang="pt-BR" altLang="pt-BR" sz="22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mediante termo aditivo</a:t>
                      </a:r>
                      <a:r>
                        <a:rPr kumimoji="0" lang="pt-BR" altLang="pt-BR"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ou por apostila ao plano de trabalho original. </a:t>
                      </a: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43024"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400" b="1" smtClean="0"/>
              <a:t>2. Conceitos trazidos pela Lei 13.019/2014</a:t>
            </a:r>
            <a:r>
              <a:rPr lang="pt-BR" altLang="pt-BR" sz="1800" b="1" smtClean="0"/>
              <a:t> </a:t>
            </a:r>
            <a:br>
              <a:rPr lang="pt-BR" altLang="pt-BR" sz="1800" b="1" smtClean="0"/>
            </a:br>
            <a:r>
              <a:rPr lang="pt-BR" altLang="pt-BR" sz="2400" b="1" smtClean="0"/>
              <a:t/>
            </a:r>
            <a:br>
              <a:rPr lang="pt-BR" altLang="pt-BR" sz="2400" b="1" smtClean="0"/>
            </a:br>
            <a:endParaRPr lang="pt-BR" altLang="pt-BR" sz="24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Termo Aditivo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Decreto Regulamentador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2362" name="Group 26"/>
          <p:cNvGraphicFramePr>
            <a:graphicFrameLocks noGrp="1"/>
          </p:cNvGraphicFramePr>
          <p:nvPr>
            <p:ph sz="half" idx="4294967295"/>
          </p:nvPr>
        </p:nvGraphicFramePr>
        <p:xfrm>
          <a:off x="4427538" y="2205038"/>
          <a:ext cx="4541837" cy="4537075"/>
        </p:xfrm>
        <a:graphic>
          <a:graphicData uri="http://schemas.openxmlformats.org/drawingml/2006/table">
            <a:tbl>
              <a:tblPr/>
              <a:tblGrid>
                <a:gridCol w="4541837"/>
              </a:tblGrid>
              <a:tr h="45370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AP autorizar ou propor a alteração </a:t>
                      </a:r>
                      <a:r>
                        <a:rPr kumimoji="0" lang="pt-BR" altLang="pt-BR" sz="16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do termo de fomento ou de colaboração ou do plano de trabalho</a:t>
                      </a: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pt-BR" altLang="pt-BR" sz="1600" b="1" i="0" u="none" strike="noStrike" cap="none" normalizeH="0" baseline="0" smtClean="0">
                          <a:ln>
                            <a:noFill/>
                          </a:ln>
                          <a:solidFill>
                            <a:srgbClr val="FF0066"/>
                          </a:solidFill>
                          <a:effectLst/>
                          <a:latin typeface="Arial" panose="020B0604020202020204" pitchFamily="34" charset="0"/>
                          <a:cs typeface="Arial" panose="020B0604020202020204" pitchFamily="34" charset="0"/>
                        </a:rPr>
                        <a:t>desde que não haja alteração de seu objeto</a:t>
                      </a: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da seguinte forma:</a:t>
                      </a:r>
                    </a:p>
                    <a:p>
                      <a:pPr marL="0" marR="0" lvl="0" indent="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endPar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I - por termo aditivo à parceria para:</a:t>
                      </a:r>
                    </a:p>
                    <a:p>
                      <a:pPr marL="0" marR="0" lvl="0" indent="0" algn="just" defTabSz="914400" rtl="0" eaLnBrk="0" fontAlgn="base" latinLnBrk="0" hangingPunct="0">
                        <a:lnSpc>
                          <a:spcPct val="100000"/>
                        </a:lnSpc>
                        <a:spcBef>
                          <a:spcPct val="20000"/>
                        </a:spcBef>
                        <a:spcAft>
                          <a:spcPct val="0"/>
                        </a:spcAft>
                        <a:buClrTx/>
                        <a:buSzTx/>
                        <a:buFontTx/>
                        <a:buNone/>
                        <a:tabLst/>
                      </a:pPr>
                      <a:endParaRPr kumimoji="0" lang="pt-BR" altLang="pt-BR"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 ampliação de até 20% do valor global;</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b) redução do valor global, sem limitação de montante;</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 prorrogação da vigência </a:t>
                      </a:r>
                      <a:r>
                        <a:rPr kumimoji="0" lang="pt-BR" altLang="pt-BR"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até 5 anos;</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 alteração da destinação dos bens remanescentes; ou</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44048"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400" b="1" smtClean="0"/>
              <a:t>2. Conceitos trazidos pela Lei 13.019/2014</a:t>
            </a:r>
            <a:r>
              <a:rPr lang="pt-BR" altLang="pt-BR" sz="1800" b="1" smtClean="0"/>
              <a:t> </a:t>
            </a:r>
            <a:br>
              <a:rPr lang="pt-BR" altLang="pt-BR" sz="1800" b="1" smtClean="0"/>
            </a:br>
            <a:r>
              <a:rPr lang="pt-BR" altLang="pt-BR" sz="2400" b="1" smtClean="0"/>
              <a:t/>
            </a:r>
            <a:br>
              <a:rPr lang="pt-BR" altLang="pt-BR" sz="2400" b="1" smtClean="0"/>
            </a:br>
            <a:endParaRPr lang="pt-BR" altLang="pt-BR" sz="2400" b="1" smtClean="0"/>
          </a:p>
        </p:txBody>
      </p:sp>
      <p:graphicFrame>
        <p:nvGraphicFramePr>
          <p:cNvPr id="149517" name="Group 13"/>
          <p:cNvGraphicFramePr>
            <a:graphicFrameLocks noGrp="1"/>
          </p:cNvGraphicFramePr>
          <p:nvPr>
            <p:ph sz="half" idx="4294967295"/>
          </p:nvPr>
        </p:nvGraphicFramePr>
        <p:xfrm>
          <a:off x="468313" y="2852738"/>
          <a:ext cx="2590800" cy="2663825"/>
        </p:xfrm>
        <a:graphic>
          <a:graphicData uri="http://schemas.openxmlformats.org/drawingml/2006/table">
            <a:tbl>
              <a:tblPr/>
              <a:tblGrid>
                <a:gridCol w="2590800"/>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9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Termo Aditivo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Decreto Regulamentador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4401" name="Group 17"/>
          <p:cNvGraphicFramePr>
            <a:graphicFrameLocks noGrp="1"/>
          </p:cNvGraphicFramePr>
          <p:nvPr>
            <p:ph sz="half" idx="4294967295"/>
          </p:nvPr>
        </p:nvGraphicFramePr>
        <p:xfrm>
          <a:off x="4427538" y="2205038"/>
          <a:ext cx="4541837" cy="4537075"/>
        </p:xfrm>
        <a:graphic>
          <a:graphicData uri="http://schemas.openxmlformats.org/drawingml/2006/table">
            <a:tbl>
              <a:tblPr/>
              <a:tblGrid>
                <a:gridCol w="4541837"/>
              </a:tblGrid>
              <a:tr h="45370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AP autorizar ou propor a alteração </a:t>
                      </a:r>
                      <a:r>
                        <a:rPr kumimoji="0" lang="pt-BR" altLang="pt-BR" sz="16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do termo de fomento ou de colaboração ou do plano de trabalho</a:t>
                      </a: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pt-BR" altLang="pt-BR" sz="1600" b="1" i="0" u="none" strike="noStrike" cap="none" normalizeH="0" baseline="0" smtClean="0">
                          <a:ln>
                            <a:noFill/>
                          </a:ln>
                          <a:solidFill>
                            <a:srgbClr val="FF0066"/>
                          </a:solidFill>
                          <a:effectLst/>
                          <a:latin typeface="Arial" panose="020B0604020202020204" pitchFamily="34" charset="0"/>
                          <a:cs typeface="Arial" panose="020B0604020202020204" pitchFamily="34" charset="0"/>
                        </a:rPr>
                        <a:t>desde que não haja alteração de seu objeto</a:t>
                      </a: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da seguinte forma:</a:t>
                      </a:r>
                    </a:p>
                    <a:p>
                      <a:pPr marL="0" marR="0" lvl="0" indent="0" algn="just" defTabSz="914400" rtl="0" eaLnBrk="0" fontAlgn="base" latinLnBrk="0" hangingPunct="0">
                        <a:lnSpc>
                          <a:spcPct val="100000"/>
                        </a:lnSpc>
                        <a:spcBef>
                          <a:spcPct val="20000"/>
                        </a:spcBef>
                        <a:spcAft>
                          <a:spcPct val="0"/>
                        </a:spcAft>
                        <a:buClrTx/>
                        <a:buSzTx/>
                        <a:buFontTx/>
                        <a:buNone/>
                        <a:tabLst/>
                      </a:pPr>
                      <a:endParaRPr kumimoji="0" lang="pt-BR" altLang="pt-BR"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II - por certidão de apostilamento</a:t>
                      </a: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nas demais hipóteses de alteração, tais como: </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 utilização de rendimentos de aplicações financeiras ou de saldos porventura existentes antes do término da execução da parceria;</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b) ajustes da execução do objeto da parceria no plano de trabalho; ou</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 remanejamento de recursos sem a alteração do valor global.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45072"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400" b="1" smtClean="0"/>
              <a:t>2. Conceitos trazidos pela Lei 13.019/2014</a:t>
            </a:r>
            <a:r>
              <a:rPr lang="pt-BR" altLang="pt-BR" sz="1800" b="1" smtClean="0"/>
              <a:t> </a:t>
            </a:r>
            <a:br>
              <a:rPr lang="pt-BR" altLang="pt-BR" sz="1800" b="1" smtClean="0"/>
            </a:br>
            <a:r>
              <a:rPr lang="pt-BR" altLang="pt-BR" sz="2400" b="1" smtClean="0"/>
              <a:t/>
            </a:r>
            <a:br>
              <a:rPr lang="pt-BR" altLang="pt-BR" sz="2400" b="1" smtClean="0"/>
            </a:br>
            <a:endParaRPr lang="pt-BR" altLang="pt-BR" sz="2400" b="1" smtClean="0"/>
          </a:p>
        </p:txBody>
      </p:sp>
      <p:graphicFrame>
        <p:nvGraphicFramePr>
          <p:cNvPr id="143385" name="Group 25"/>
          <p:cNvGraphicFramePr>
            <a:graphicFrameLocks noGrp="1"/>
          </p:cNvGraphicFramePr>
          <p:nvPr>
            <p:ph sz="half" idx="4294967295"/>
          </p:nvPr>
        </p:nvGraphicFramePr>
        <p:xfrm>
          <a:off x="468313" y="2852738"/>
          <a:ext cx="2590800" cy="1800225"/>
        </p:xfrm>
        <a:graphic>
          <a:graphicData uri="http://schemas.openxmlformats.org/drawingml/2006/table">
            <a:tbl>
              <a:tblPr/>
              <a:tblGrid>
                <a:gridCol w="2590800"/>
              </a:tblGrid>
              <a:tr h="18002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Termo Aditivo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Decreto Regulamentador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3381" name="Group 21"/>
          <p:cNvGraphicFramePr>
            <a:graphicFrameLocks noGrp="1"/>
          </p:cNvGraphicFramePr>
          <p:nvPr>
            <p:ph sz="half" idx="4294967295"/>
          </p:nvPr>
        </p:nvGraphicFramePr>
        <p:xfrm>
          <a:off x="4427538" y="1773238"/>
          <a:ext cx="4541837" cy="5040312"/>
        </p:xfrm>
        <a:graphic>
          <a:graphicData uri="http://schemas.openxmlformats.org/drawingml/2006/table">
            <a:tbl>
              <a:tblPr/>
              <a:tblGrid>
                <a:gridCol w="4541837"/>
              </a:tblGrid>
              <a:tr h="50403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 </a:t>
                      </a:r>
                      <a:r>
                        <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parceria </a:t>
                      </a:r>
                      <a:r>
                        <a:rPr kumimoji="0" lang="pt-BR" altLang="pt-BR" sz="1300" b="1" i="0" u="sng" strike="noStrike" cap="none" normalizeH="0" baseline="0" smtClean="0">
                          <a:ln>
                            <a:noFill/>
                          </a:ln>
                          <a:solidFill>
                            <a:srgbClr val="FF0066"/>
                          </a:solidFill>
                          <a:effectLst/>
                          <a:latin typeface="Arial" panose="020B0604020202020204" pitchFamily="34" charset="0"/>
                          <a:cs typeface="Arial" panose="020B0604020202020204" pitchFamily="34" charset="0"/>
                        </a:rPr>
                        <a:t>deverá</a:t>
                      </a:r>
                      <a:r>
                        <a:rPr kumimoji="0" lang="pt-BR" altLang="pt-BR" sz="1300" b="0" i="0" u="none" strike="noStrike" cap="none" normalizeH="0" baseline="0" smtClean="0">
                          <a:ln>
                            <a:noFill/>
                          </a:ln>
                          <a:solidFill>
                            <a:srgbClr val="FF0066"/>
                          </a:solidFill>
                          <a:effectLst/>
                          <a:latin typeface="Arial" panose="020B0604020202020204" pitchFamily="34" charset="0"/>
                          <a:cs typeface="Arial" panose="020B0604020202020204" pitchFamily="34" charset="0"/>
                        </a:rPr>
                        <a:t> </a:t>
                      </a:r>
                      <a:r>
                        <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ser alterada </a:t>
                      </a:r>
                      <a:r>
                        <a:rPr kumimoji="0" lang="pt-BR" altLang="pt-BR" sz="13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por certidão de apostilamento</a:t>
                      </a:r>
                      <a:r>
                        <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independentemente de anuência da OSC, para: </a:t>
                      </a:r>
                    </a:p>
                    <a:p>
                      <a:pPr marL="0" marR="0" lvl="0" indent="0" algn="just" defTabSz="914400" rtl="0" eaLnBrk="0" fontAlgn="base" latinLnBrk="0" hangingPunct="0">
                        <a:lnSpc>
                          <a:spcPct val="100000"/>
                        </a:lnSpc>
                        <a:spcBef>
                          <a:spcPct val="20000"/>
                        </a:spcBef>
                        <a:spcAft>
                          <a:spcPct val="0"/>
                        </a:spcAft>
                        <a:buClrTx/>
                        <a:buSzTx/>
                        <a:buFontTx/>
                        <a:buNone/>
                        <a:tabLst/>
                      </a:pPr>
                      <a:endPar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 - prorrogação da vigência, antes de seu término, quando o órgão ou a entidade da administração pública federal tiver dado causa ao atraso na liberação de recursos financeiros, ficando a prorrogação limitada ao exato período do atraso verificado; ou </a:t>
                      </a:r>
                    </a:p>
                    <a:p>
                      <a:pPr marL="0" marR="0" lvl="0" indent="0" algn="just" defTabSz="914400" rtl="0" eaLnBrk="0" fontAlgn="base" latinLnBrk="0" hangingPunct="0">
                        <a:lnSpc>
                          <a:spcPct val="100000"/>
                        </a:lnSpc>
                        <a:spcBef>
                          <a:spcPct val="20000"/>
                        </a:spcBef>
                        <a:spcAft>
                          <a:spcPct val="0"/>
                        </a:spcAft>
                        <a:buClrTx/>
                        <a:buSzTx/>
                        <a:buFontTx/>
                        <a:buNone/>
                        <a:tabLst/>
                      </a:pPr>
                      <a:endPar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II - indicação dos créditos orçamentários de exercícios futuros. </a:t>
                      </a:r>
                    </a:p>
                    <a:p>
                      <a:pPr marL="0" marR="0" lvl="0" indent="0" algn="just" defTabSz="914400" rtl="0" eaLnBrk="0" fontAlgn="base" latinLnBrk="0" hangingPunct="0">
                        <a:lnSpc>
                          <a:spcPct val="100000"/>
                        </a:lnSpc>
                        <a:spcBef>
                          <a:spcPct val="20000"/>
                        </a:spcBef>
                        <a:spcAft>
                          <a:spcPct val="0"/>
                        </a:spcAft>
                        <a:buClrTx/>
                        <a:buSzTx/>
                        <a:buFontTx/>
                        <a:buNone/>
                        <a:tabLst/>
                      </a:pPr>
                      <a:endPar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r>
                        <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O órgão ou a entidade pública deverá se manifestar sobre a solicitação </a:t>
                      </a:r>
                      <a:r>
                        <a:rPr kumimoji="0" lang="pt-BR" altLang="pt-BR" sz="13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 prazo de 30 dias, contado da data de sua apresentação</a:t>
                      </a:r>
                      <a:r>
                        <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ficando o prazo suspenso quando forem solicitados esclarecimentos à OSC. </a:t>
                      </a:r>
                    </a:p>
                    <a:p>
                      <a:pPr marL="0" marR="0" lvl="0" indent="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endPar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r>
                        <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 caso de término da execução da parceria antes da manifestação sobre a solicitação de alteração da destinação dos bens remanescentes, </a:t>
                      </a:r>
                      <a:r>
                        <a:rPr kumimoji="0" lang="pt-BR" altLang="pt-BR" sz="13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 custódia dos bens permanecerá sob a responsabilidade da OSC a decisão do pedido.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46096" name="Picture 32" descr="atenção"/>
          <p:cNvPicPr>
            <a:picLocks noChangeAspect="1" noChangeArrowheads="1" noCrop="1"/>
          </p:cNvPicPr>
          <p:nvPr/>
        </p:nvPicPr>
        <p:blipFill>
          <a:blip r:embed="rId2" cstate="print"/>
          <a:srcRect/>
          <a:stretch>
            <a:fillRect/>
          </a:stretch>
        </p:blipFill>
        <p:spPr bwMode="auto">
          <a:xfrm>
            <a:off x="755650" y="5300663"/>
            <a:ext cx="2160588" cy="1081087"/>
          </a:xfrm>
          <a:prstGeom prst="rect">
            <a:avLst/>
          </a:prstGeom>
          <a:noFill/>
          <a:ln w="9525">
            <a:noFill/>
            <a:miter lim="800000"/>
            <a:headEnd/>
            <a:tailEnd/>
          </a:ln>
        </p:spPr>
      </p:pic>
      <p:pic>
        <p:nvPicPr>
          <p:cNvPr id="46097" name="Picture 16" descr="marcaOficial_SP"/>
          <p:cNvPicPr>
            <a:picLocks noChangeAspect="1" noChangeArrowheads="1"/>
          </p:cNvPicPr>
          <p:nvPr/>
        </p:nvPicPr>
        <p:blipFill>
          <a:blip r:embed="rId3"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p:cNvSpPr>
            <a:spLocks noGrp="1"/>
          </p:cNvSpPr>
          <p:nvPr>
            <p:ph type="ctrTitle" idx="4294967295"/>
          </p:nvPr>
        </p:nvSpPr>
        <p:spPr>
          <a:xfrm>
            <a:off x="468313" y="260350"/>
            <a:ext cx="8229600" cy="1143000"/>
          </a:xfrm>
        </p:spPr>
        <p:txBody>
          <a:bodyPr/>
          <a:lstStyle/>
          <a:p>
            <a:pPr eaLnBrk="1" hangingPunct="1"/>
            <a:r>
              <a:rPr lang="pt-BR" altLang="pt-BR" sz="3600" smtClean="0"/>
              <a:t/>
            </a:r>
            <a:br>
              <a:rPr lang="pt-BR" altLang="pt-BR" sz="3600" smtClean="0"/>
            </a:br>
            <a:endParaRPr lang="pt-BR" altLang="pt-BR" sz="2700" b="1" smtClean="0"/>
          </a:p>
        </p:txBody>
      </p:sp>
      <p:sp>
        <p:nvSpPr>
          <p:cNvPr id="47107" name="Subtítulo 2"/>
          <p:cNvSpPr>
            <a:spLocks noGrp="1"/>
          </p:cNvSpPr>
          <p:nvPr>
            <p:ph type="body" idx="4294967295"/>
          </p:nvPr>
        </p:nvSpPr>
        <p:spPr>
          <a:xfrm>
            <a:off x="539750" y="1412875"/>
            <a:ext cx="8229600" cy="4525963"/>
          </a:xfrm>
        </p:spPr>
        <p:txBody>
          <a:bodyPr/>
          <a:lstStyle/>
          <a:p>
            <a:pPr marL="457200" indent="-457200" eaLnBrk="1" hangingPunct="1">
              <a:lnSpc>
                <a:spcPct val="90000"/>
              </a:lnSpc>
              <a:spcBef>
                <a:spcPct val="0"/>
              </a:spcBef>
              <a:buFontTx/>
              <a:buNone/>
            </a:pPr>
            <a:r>
              <a:rPr lang="pt-BR" altLang="pt-BR" sz="2800" smtClean="0"/>
              <a:t> </a:t>
            </a:r>
          </a:p>
          <a:p>
            <a:pPr marL="457200" indent="-457200" eaLnBrk="1" hangingPunct="1">
              <a:lnSpc>
                <a:spcPct val="90000"/>
              </a:lnSpc>
              <a:spcBef>
                <a:spcPct val="0"/>
              </a:spcBef>
              <a:buFontTx/>
              <a:buNone/>
            </a:pPr>
            <a:endParaRPr lang="pt-BR" altLang="pt-BR" sz="2800" smtClean="0"/>
          </a:p>
          <a:p>
            <a:pPr marL="457200" indent="-457200" eaLnBrk="1" hangingPunct="1">
              <a:lnSpc>
                <a:spcPct val="90000"/>
              </a:lnSpc>
              <a:spcBef>
                <a:spcPct val="0"/>
              </a:spcBef>
              <a:buFontTx/>
              <a:buNone/>
            </a:pPr>
            <a:endParaRPr lang="pt-BR" altLang="pt-BR" sz="2800" smtClean="0"/>
          </a:p>
          <a:p>
            <a:pPr marL="457200" indent="-457200" eaLnBrk="1" hangingPunct="1">
              <a:lnSpc>
                <a:spcPct val="90000"/>
              </a:lnSpc>
              <a:spcBef>
                <a:spcPct val="0"/>
              </a:spcBef>
              <a:buFontTx/>
              <a:buNone/>
            </a:pPr>
            <a:endParaRPr lang="pt-BR" altLang="pt-BR" sz="2800" smtClean="0"/>
          </a:p>
          <a:p>
            <a:pPr marL="457200" indent="-457200" eaLnBrk="1" hangingPunct="1">
              <a:lnSpc>
                <a:spcPct val="90000"/>
              </a:lnSpc>
              <a:spcBef>
                <a:spcPct val="0"/>
              </a:spcBef>
              <a:buFontTx/>
              <a:buNone/>
            </a:pPr>
            <a:endParaRPr lang="pt-BR" altLang="pt-BR" smtClean="0"/>
          </a:p>
          <a:p>
            <a:pPr marL="457200" indent="-457200" algn="ctr" eaLnBrk="1" hangingPunct="1">
              <a:lnSpc>
                <a:spcPct val="90000"/>
              </a:lnSpc>
              <a:buFontTx/>
              <a:buNone/>
            </a:pPr>
            <a:r>
              <a:rPr lang="pt-BR" sz="2000" b="1" smtClean="0">
                <a:solidFill>
                  <a:srgbClr val="000000"/>
                </a:solidFill>
              </a:rPr>
              <a:t>3- TERMO DE COLABORAÇÃO, DE FOMENTO E ACORDO DE COOPERAÇÃO- DIFERENÇAS</a:t>
            </a:r>
            <a:r>
              <a:rPr lang="pt-BR" altLang="pt-BR" sz="2000" b="1" smtClean="0"/>
              <a:t/>
            </a:r>
            <a:br>
              <a:rPr lang="pt-BR" altLang="pt-BR" sz="2000" b="1" smtClean="0"/>
            </a:br>
            <a:endParaRPr lang="pt-BR" altLang="pt-BR" sz="2000" b="1" smtClean="0"/>
          </a:p>
        </p:txBody>
      </p:sp>
      <p:sp>
        <p:nvSpPr>
          <p:cNvPr id="47108" name="Espaço Reservado para Número de Slide 3"/>
          <p:cNvSpPr txBox="1">
            <a:spLocks noGrp="1"/>
          </p:cNvSpPr>
          <p:nvPr/>
        </p:nvSpPr>
        <p:spPr bwMode="auto">
          <a:xfrm>
            <a:off x="6553200" y="6356350"/>
            <a:ext cx="2133600" cy="365125"/>
          </a:xfrm>
          <a:prstGeom prst="rect">
            <a:avLst/>
          </a:prstGeom>
          <a:noFill/>
          <a:ln w="9525">
            <a:noFill/>
            <a:miter lim="800000"/>
            <a:headEnd/>
            <a:tailEnd/>
          </a:ln>
        </p:spPr>
        <p:txBody>
          <a:bodyPr/>
          <a:lstStyle/>
          <a:p>
            <a:pPr eaLnBrk="1" hangingPunct="1"/>
            <a:fld id="{2D79C80F-F549-4B0C-8B69-4806A46E1818}" type="slidenum">
              <a:rPr lang="pt-BR" altLang="pt-BR">
                <a:latin typeface="Calibri" pitchFamily="34" charset="0"/>
              </a:rPr>
              <a:pPr eaLnBrk="1" hangingPunct="1"/>
              <a:t>45</a:t>
            </a:fld>
            <a:endParaRPr lang="pt-BR" altLang="pt-BR">
              <a:latin typeface="Calibri" pitchFamily="34" charset="0"/>
            </a:endParaRPr>
          </a:p>
        </p:txBody>
      </p:sp>
      <p:pic>
        <p:nvPicPr>
          <p:cNvPr id="47109"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ítulo 1"/>
          <p:cNvSpPr>
            <a:spLocks noGrp="1"/>
          </p:cNvSpPr>
          <p:nvPr>
            <p:ph type="title" idx="4294967295"/>
          </p:nvPr>
        </p:nvSpPr>
        <p:spPr>
          <a:xfrm>
            <a:off x="323850" y="188913"/>
            <a:ext cx="8229600" cy="1143000"/>
          </a:xfrm>
        </p:spPr>
        <p:txBody>
          <a:bodyPr/>
          <a:lstStyle/>
          <a:p>
            <a:pPr eaLnBrk="1" hangingPunct="1"/>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endParaRPr lang="pt-BR" altLang="pt-BR" sz="1800" b="1" smtClean="0"/>
          </a:p>
        </p:txBody>
      </p:sp>
      <p:graphicFrame>
        <p:nvGraphicFramePr>
          <p:cNvPr id="329759" name="Group 31"/>
          <p:cNvGraphicFramePr>
            <a:graphicFrameLocks noGrp="1"/>
          </p:cNvGraphicFramePr>
          <p:nvPr>
            <p:ph sz="half" idx="4294967295"/>
          </p:nvPr>
        </p:nvGraphicFramePr>
        <p:xfrm>
          <a:off x="395288" y="2636838"/>
          <a:ext cx="2447925" cy="3744912"/>
        </p:xfrm>
        <a:graphic>
          <a:graphicData uri="http://schemas.openxmlformats.org/drawingml/2006/table">
            <a:tbl>
              <a:tblPr/>
              <a:tblGrid>
                <a:gridCol w="2447925"/>
              </a:tblGrid>
              <a:tr h="37449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BR" altLang="pt-BR" sz="1400" b="1" i="0" u="sng" strike="noStrike" cap="none" normalizeH="0" baseline="0" dirty="0" smtClean="0">
                          <a:ln>
                            <a:noFill/>
                          </a:ln>
                          <a:solidFill>
                            <a:schemeClr val="tx1"/>
                          </a:solidFill>
                          <a:effectLst/>
                          <a:latin typeface="Arial" panose="020B0604020202020204" pitchFamily="34" charset="0"/>
                          <a:cs typeface="Arial" panose="020B0604020202020204" pitchFamily="34" charset="0"/>
                        </a:rPr>
                        <a:t>Termo de Colaboração</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BR" altLang="pt-B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BR" altLang="pt-B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pt-BR" altLang="pt-B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envolve a transferência de recursos financeiros</a:t>
                      </a:r>
                    </a:p>
                    <a:p>
                      <a:pPr marL="0" marR="0" lvl="0" indent="0" algn="just"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endParaRPr kumimoji="0" lang="pt-BR" altLang="pt-B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pt-BR" altLang="pt-B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400" b="0" i="0" u="sng" strike="noStrike" cap="none" normalizeH="0" baseline="0" dirty="0" smtClean="0">
                          <a:ln>
                            <a:noFill/>
                          </a:ln>
                          <a:solidFill>
                            <a:schemeClr val="tx1"/>
                          </a:solidFill>
                          <a:effectLst/>
                          <a:latin typeface="Arial" panose="020B0604020202020204" pitchFamily="34" charset="0"/>
                          <a:cs typeface="Arial" panose="020B0604020202020204" pitchFamily="34" charset="0"/>
                        </a:rPr>
                        <a:t>Proposto pela administração pública</a:t>
                      </a:r>
                      <a:endParaRPr kumimoji="0" lang="pt-BR" altLang="pt-B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27" marR="91427"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29758" name="Group 30"/>
          <p:cNvGraphicFramePr>
            <a:graphicFrameLocks noGrp="1"/>
          </p:cNvGraphicFramePr>
          <p:nvPr>
            <p:ph sz="half" idx="4294967295"/>
          </p:nvPr>
        </p:nvGraphicFramePr>
        <p:xfrm>
          <a:off x="6227763" y="2636838"/>
          <a:ext cx="2520950" cy="3744912"/>
        </p:xfrm>
        <a:graphic>
          <a:graphicData uri="http://schemas.openxmlformats.org/drawingml/2006/table">
            <a:tbl>
              <a:tblPr/>
              <a:tblGrid>
                <a:gridCol w="2520950"/>
              </a:tblGrid>
              <a:tr h="37449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BR" altLang="pt-BR" sz="1400" b="1" i="0" u="sng" strike="noStrike" cap="none" normalizeH="0" baseline="0" dirty="0" smtClean="0">
                          <a:ln>
                            <a:noFill/>
                          </a:ln>
                          <a:solidFill>
                            <a:schemeClr val="tx1"/>
                          </a:solidFill>
                          <a:effectLst/>
                          <a:latin typeface="Arial" panose="020B0604020202020204" pitchFamily="34" charset="0"/>
                          <a:cs typeface="Arial" panose="020B0604020202020204" pitchFamily="34" charset="0"/>
                        </a:rPr>
                        <a:t>Acordo de Cooperação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altLang="pt-B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altLang="pt-B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285750" marR="0" lvl="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não envolve a transferência de recursos financeiros!</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pt-BR" altLang="pt-B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285750" marR="0" lvl="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pt-BR" altLang="pt-B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285750" marR="0" lvl="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pt-BR" altLang="pt-BR" sz="1400" b="0" i="0" u="sng" strike="noStrike" cap="none" normalizeH="0" baseline="0" dirty="0" smtClean="0">
                          <a:ln>
                            <a:noFill/>
                          </a:ln>
                          <a:solidFill>
                            <a:schemeClr val="tx1"/>
                          </a:solidFill>
                          <a:effectLst/>
                          <a:latin typeface="Arial" panose="020B0604020202020204" pitchFamily="34" charset="0"/>
                          <a:cs typeface="Arial" panose="020B0604020202020204" pitchFamily="34" charset="0"/>
                        </a:rPr>
                        <a:t>Proposto </a:t>
                      </a:r>
                      <a:r>
                        <a:rPr kumimoji="0" lang="pt-BR" altLang="pt-BR" sz="1400" b="0" i="0" u="sng"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OSC’s</a:t>
                      </a:r>
                      <a:r>
                        <a:rPr kumimoji="0" lang="pt-BR" altLang="pt-BR" sz="1400" b="0" i="0" u="sng" strike="noStrike" cap="none" normalizeH="0" baseline="0" dirty="0" smtClean="0">
                          <a:ln>
                            <a:noFill/>
                          </a:ln>
                          <a:solidFill>
                            <a:schemeClr val="tx1"/>
                          </a:solidFill>
                          <a:effectLst/>
                          <a:latin typeface="Arial" panose="020B0604020202020204" pitchFamily="34" charset="0"/>
                          <a:cs typeface="Arial" panose="020B0604020202020204" pitchFamily="34" charset="0"/>
                        </a:rPr>
                        <a:t> e pela administração pública</a:t>
                      </a:r>
                    </a:p>
                  </a:txBody>
                  <a:tcPr marL="91449" marR="91449"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29744" name="Group 16"/>
          <p:cNvGraphicFramePr>
            <a:graphicFrameLocks noGrp="1"/>
          </p:cNvGraphicFramePr>
          <p:nvPr/>
        </p:nvGraphicFramePr>
        <p:xfrm>
          <a:off x="1979613" y="1557338"/>
          <a:ext cx="4824412" cy="766762"/>
        </p:xfrm>
        <a:graphic>
          <a:graphicData uri="http://schemas.openxmlformats.org/drawingml/2006/table">
            <a:tbl>
              <a:tblPr/>
              <a:tblGrid>
                <a:gridCol w="4824412"/>
              </a:tblGrid>
              <a:tr h="7667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pt-BR" sz="1400" b="1" dirty="0" smtClean="0">
                          <a:solidFill>
                            <a:srgbClr val="000000"/>
                          </a:solidFill>
                        </a:rPr>
                        <a:t>TERMO DE COLABORAÇÃO, DE FOMENTO E ACORDO DE COOPERAÇÃO- DIFERENÇAS</a:t>
                      </a:r>
                      <a:r>
                        <a:rPr lang="pt-BR" altLang="pt-BR" sz="2400" b="1" dirty="0" smtClean="0"/>
                        <a:t/>
                      </a:r>
                      <a:br>
                        <a:rPr lang="pt-BR" altLang="pt-BR" sz="2400" b="1" dirty="0" smtClean="0"/>
                      </a:br>
                      <a:endParaRPr kumimoji="0" lang="pt-BR" altLang="pt-BR"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581" marB="4558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29761" name="Group 33"/>
          <p:cNvGraphicFramePr>
            <a:graphicFrameLocks noGrp="1"/>
          </p:cNvGraphicFramePr>
          <p:nvPr/>
        </p:nvGraphicFramePr>
        <p:xfrm>
          <a:off x="3419475" y="2636838"/>
          <a:ext cx="2376488" cy="3717925"/>
        </p:xfrm>
        <a:graphic>
          <a:graphicData uri="http://schemas.openxmlformats.org/drawingml/2006/table">
            <a:tbl>
              <a:tblPr/>
              <a:tblGrid>
                <a:gridCol w="2376488"/>
              </a:tblGrid>
              <a:tr h="37179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pt-BR" altLang="pt-B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BR" altLang="pt-BR" sz="1400" b="1" i="0" u="sng" strike="noStrike" cap="none" normalizeH="0" baseline="0" dirty="0" smtClean="0">
                          <a:ln>
                            <a:noFill/>
                          </a:ln>
                          <a:solidFill>
                            <a:schemeClr val="tx1"/>
                          </a:solidFill>
                          <a:effectLst/>
                          <a:latin typeface="Arial" panose="020B0604020202020204" pitchFamily="34" charset="0"/>
                          <a:cs typeface="Arial" panose="020B0604020202020204" pitchFamily="34" charset="0"/>
                        </a:rPr>
                        <a:t>Termo de Fomento</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pt-BR" altLang="pt-B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altLang="pt-BR" sz="1400" b="0" i="0" u="sng"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altLang="pt-BR" sz="1400" b="0" i="0" u="sng"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pt-BR" altLang="pt-B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envolve a transferência de recursos financeiros</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1400" b="0" i="0" u="sng"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pt-BR" altLang="pt-BR" sz="1400" b="0" i="0" u="sng"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pt-BR" altLang="pt-BR" sz="1400" b="0" i="0" u="sng" strike="noStrike" cap="none" normalizeH="0" baseline="0" dirty="0" smtClean="0">
                          <a:ln>
                            <a:noFill/>
                          </a:ln>
                          <a:solidFill>
                            <a:schemeClr val="tx1"/>
                          </a:solidFill>
                          <a:effectLst/>
                          <a:latin typeface="Arial" panose="020B0604020202020204" pitchFamily="34" charset="0"/>
                          <a:cs typeface="Arial" panose="020B0604020202020204" pitchFamily="34" charset="0"/>
                        </a:rPr>
                        <a:t>Proposto pelas </a:t>
                      </a:r>
                      <a:r>
                        <a:rPr kumimoji="0" lang="pt-BR" altLang="pt-BR" sz="1400" b="0" i="0" u="sng"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OSC’s</a:t>
                      </a:r>
                      <a:endParaRPr kumimoji="0" lang="pt-BR" altLang="pt-BR" sz="1400" b="0" i="0" u="sng"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BR" altLang="pt-B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15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altLang="pt-BR"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49" marR="91449"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8155"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Número de Slide 3"/>
          <p:cNvSpPr txBox="1">
            <a:spLocks noGrp="1"/>
          </p:cNvSpPr>
          <p:nvPr/>
        </p:nvSpPr>
        <p:spPr bwMode="auto">
          <a:xfrm>
            <a:off x="6553200" y="6356350"/>
            <a:ext cx="2133600" cy="365125"/>
          </a:xfrm>
          <a:prstGeom prst="rect">
            <a:avLst/>
          </a:prstGeom>
          <a:noFill/>
          <a:ln w="9525">
            <a:noFill/>
            <a:miter lim="800000"/>
            <a:headEnd/>
            <a:tailEnd/>
          </a:ln>
        </p:spPr>
        <p:txBody>
          <a:bodyPr/>
          <a:lstStyle/>
          <a:p>
            <a:pPr eaLnBrk="1" hangingPunct="1"/>
            <a:fld id="{25364F1A-87CE-4503-9D50-BFAF69B13ACE}" type="slidenum">
              <a:rPr lang="pt-BR" altLang="pt-BR">
                <a:latin typeface="Calibri" pitchFamily="34" charset="0"/>
              </a:rPr>
              <a:pPr eaLnBrk="1" hangingPunct="1"/>
              <a:t>47</a:t>
            </a:fld>
            <a:endParaRPr lang="pt-BR" altLang="pt-BR">
              <a:latin typeface="Calibri" pitchFamily="34" charset="0"/>
            </a:endParaRPr>
          </a:p>
        </p:txBody>
      </p:sp>
      <p:sp>
        <p:nvSpPr>
          <p:cNvPr id="49155" name="Título 6"/>
          <p:cNvSpPr>
            <a:spLocks noGrp="1"/>
          </p:cNvSpPr>
          <p:nvPr>
            <p:ph type="title" idx="4294967295"/>
          </p:nvPr>
        </p:nvSpPr>
        <p:spPr/>
        <p:txBody>
          <a:bodyPr/>
          <a:lstStyle/>
          <a:p>
            <a:pPr eaLnBrk="1" hangingPunct="1"/>
            <a:endParaRPr lang="pt-BR" altLang="pt-BR" smtClean="0"/>
          </a:p>
        </p:txBody>
      </p:sp>
      <p:sp>
        <p:nvSpPr>
          <p:cNvPr id="100356" name="Rectangle 7"/>
          <p:cNvSpPr>
            <a:spLocks noGrp="1"/>
          </p:cNvSpPr>
          <p:nvPr>
            <p:ph idx="4294967295"/>
          </p:nvPr>
        </p:nvSpPr>
        <p:spPr>
          <a:xfrm>
            <a:off x="468313" y="1412875"/>
            <a:ext cx="8229600" cy="5140325"/>
          </a:xfrm>
        </p:spPr>
        <p:txBody>
          <a:bodyPr/>
          <a:lstStyle/>
          <a:p>
            <a:pPr marL="609600" indent="14288" algn="ctr" eaLnBrk="1" hangingPunct="1">
              <a:lnSpc>
                <a:spcPct val="90000"/>
              </a:lnSpc>
              <a:buFontTx/>
              <a:buNone/>
              <a:defRPr/>
            </a:pPr>
            <a:r>
              <a:rPr lang="pt-BR" altLang="pt-BR" sz="2400" dirty="0" smtClean="0"/>
              <a:t> </a:t>
            </a:r>
            <a:br>
              <a:rPr lang="pt-BR" altLang="pt-BR" sz="2400" dirty="0" smtClean="0"/>
            </a:br>
            <a:endParaRPr lang="pt-BR" altLang="pt-BR" sz="2400" dirty="0" smtClean="0"/>
          </a:p>
          <a:p>
            <a:pPr marL="609600" indent="14288" algn="ctr" eaLnBrk="1" hangingPunct="1">
              <a:lnSpc>
                <a:spcPct val="90000"/>
              </a:lnSpc>
              <a:buFontTx/>
              <a:buNone/>
              <a:defRPr/>
            </a:pPr>
            <a:endParaRPr lang="pt-BR" altLang="pt-BR" sz="2400" dirty="0" smtClean="0"/>
          </a:p>
          <a:p>
            <a:pPr marL="609600" indent="14288" algn="ctr" eaLnBrk="1" hangingPunct="1">
              <a:lnSpc>
                <a:spcPct val="90000"/>
              </a:lnSpc>
              <a:buFontTx/>
              <a:buNone/>
              <a:defRPr/>
            </a:pPr>
            <a:endParaRPr lang="pt-BR" altLang="pt-BR" sz="2400" dirty="0" smtClean="0"/>
          </a:p>
          <a:p>
            <a:pPr marL="609600" indent="14288" algn="ctr" eaLnBrk="1" hangingPunct="1">
              <a:lnSpc>
                <a:spcPct val="90000"/>
              </a:lnSpc>
              <a:buFontTx/>
              <a:buNone/>
              <a:defRPr/>
            </a:pPr>
            <a:endParaRPr lang="pt-BR" altLang="pt-BR" sz="2400" dirty="0" smtClean="0"/>
          </a:p>
          <a:p>
            <a:pPr marL="609600" indent="14288" algn="ctr" eaLnBrk="1" hangingPunct="1">
              <a:lnSpc>
                <a:spcPct val="90000"/>
              </a:lnSpc>
              <a:buFontTx/>
              <a:buNone/>
              <a:defRPr/>
            </a:pPr>
            <a:endParaRPr lang="pt-BR" altLang="pt-BR" sz="2400" dirty="0" smtClean="0"/>
          </a:p>
          <a:p>
            <a:pPr marL="609600" indent="14288" algn="ctr" eaLnBrk="1" hangingPunct="1">
              <a:lnSpc>
                <a:spcPct val="90000"/>
              </a:lnSpc>
              <a:buFontTx/>
              <a:buNone/>
              <a:defRPr/>
            </a:pPr>
            <a:r>
              <a:rPr lang="pt-BR" altLang="pt-BR" sz="2200" b="1" dirty="0"/>
              <a:t>4</a:t>
            </a:r>
            <a:r>
              <a:rPr lang="pt-BR" altLang="pt-BR" sz="2200" b="1" dirty="0" smtClean="0"/>
              <a:t>) </a:t>
            </a:r>
            <a:r>
              <a:rPr lang="pt-BR" altLang="pt-BR" sz="2000" b="1" cap="all" dirty="0" smtClean="0"/>
              <a:t>Procedimento de Manifestação de Interesse Social</a:t>
            </a:r>
          </a:p>
          <a:p>
            <a:pPr marL="609600" indent="14288" algn="ctr" eaLnBrk="1" hangingPunct="1">
              <a:lnSpc>
                <a:spcPct val="90000"/>
              </a:lnSpc>
              <a:buFontTx/>
              <a:buNone/>
              <a:defRPr/>
            </a:pPr>
            <a:endParaRPr lang="pt-BR" altLang="pt-BR" sz="4800" b="1" dirty="0" smtClean="0"/>
          </a:p>
          <a:p>
            <a:pPr marL="609600" indent="14288" algn="ctr" eaLnBrk="1" hangingPunct="1">
              <a:lnSpc>
                <a:spcPct val="90000"/>
              </a:lnSpc>
              <a:buFontTx/>
              <a:buNone/>
              <a:defRPr/>
            </a:pPr>
            <a:r>
              <a:rPr lang="pt-BR" altLang="pt-BR" sz="4800" b="1" dirty="0" smtClean="0"/>
              <a:t>“PMIS”</a:t>
            </a:r>
            <a:r>
              <a:rPr lang="pt-BR" altLang="pt-BR" sz="4800" dirty="0" smtClean="0"/>
              <a:t/>
            </a:r>
            <a:br>
              <a:rPr lang="pt-BR" altLang="pt-BR" sz="4800" dirty="0" smtClean="0"/>
            </a:br>
            <a:r>
              <a:rPr lang="pt-BR" altLang="pt-BR" sz="2400" dirty="0" smtClean="0"/>
              <a:t> </a:t>
            </a:r>
            <a:br>
              <a:rPr lang="pt-BR" altLang="pt-BR" sz="2400" dirty="0" smtClean="0"/>
            </a:br>
            <a:endParaRPr lang="pt-BR" altLang="pt-BR" sz="2400" dirty="0" smtClean="0"/>
          </a:p>
        </p:txBody>
      </p:sp>
      <p:pic>
        <p:nvPicPr>
          <p:cNvPr id="49157"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1"/>
          <p:cNvSpPr>
            <a:spLocks noGrp="1"/>
          </p:cNvSpPr>
          <p:nvPr>
            <p:ph type="title" idx="4294967295"/>
          </p:nvPr>
        </p:nvSpPr>
        <p:spPr>
          <a:xfrm>
            <a:off x="468313" y="188913"/>
            <a:ext cx="8229600" cy="1143000"/>
          </a:xfrm>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endParaRPr lang="pt-BR" altLang="pt-BR" sz="1200" b="1" smtClean="0"/>
          </a:p>
        </p:txBody>
      </p:sp>
      <p:graphicFrame>
        <p:nvGraphicFramePr>
          <p:cNvPr id="101390" name="Group 14"/>
          <p:cNvGraphicFramePr>
            <a:graphicFrameLocks noGrp="1"/>
          </p:cNvGraphicFramePr>
          <p:nvPr/>
        </p:nvGraphicFramePr>
        <p:xfrm>
          <a:off x="323850" y="2060575"/>
          <a:ext cx="8569325" cy="4897438"/>
        </p:xfrm>
        <a:graphic>
          <a:graphicData uri="http://schemas.openxmlformats.org/drawingml/2006/table">
            <a:tbl>
              <a:tblPr/>
              <a:tblGrid>
                <a:gridCol w="8569325"/>
              </a:tblGrid>
              <a:tr h="4897438">
                <a:tc>
                  <a:txBody>
                    <a:bodyPr/>
                    <a:lstStyle>
                      <a:lvl1pPr marL="533400" indent="-533400">
                        <a:spcBef>
                          <a:spcPct val="20000"/>
                        </a:spcBef>
                        <a:defRPr sz="2800">
                          <a:solidFill>
                            <a:schemeClr val="tx1"/>
                          </a:solidFill>
                          <a:latin typeface="Arial" panose="020B0604020202020204" pitchFamily="34" charset="0"/>
                          <a:cs typeface="Arial" panose="020B0604020202020204" pitchFamily="34" charset="0"/>
                        </a:defRPr>
                      </a:lvl1pPr>
                      <a:lvl2pPr marL="914400" indent="-457200">
                        <a:spcBef>
                          <a:spcPct val="20000"/>
                        </a:spcBef>
                        <a:defRPr sz="2400">
                          <a:solidFill>
                            <a:schemeClr val="tx1"/>
                          </a:solidFill>
                          <a:latin typeface="Arial" panose="020B0604020202020204" pitchFamily="34" charset="0"/>
                          <a:cs typeface="Arial" panose="020B0604020202020204" pitchFamily="34" charset="0"/>
                        </a:defRPr>
                      </a:lvl2pPr>
                      <a:lvl3pPr marL="1295400" indent="-381000">
                        <a:spcBef>
                          <a:spcPct val="20000"/>
                        </a:spcBef>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defRPr>
                          <a:solidFill>
                            <a:schemeClr val="tx1"/>
                          </a:solidFill>
                          <a:latin typeface="Arial" panose="020B0604020202020204" pitchFamily="34" charset="0"/>
                          <a:cs typeface="Arial" panose="020B0604020202020204" pitchFamily="34" charset="0"/>
                        </a:defRPr>
                      </a:lvl4pPr>
                      <a:lvl5pPr marL="2171700" indent="-342900">
                        <a:spcBef>
                          <a:spcPct val="20000"/>
                        </a:spcBef>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r>
                        <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As </a:t>
                      </a:r>
                      <a:r>
                        <a:rPr kumimoji="0" lang="pt-BR" altLang="pt-BR" sz="13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OSC’s, os movimentos sociais e os cidadãos</a:t>
                      </a:r>
                      <a:r>
                        <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poderão apresentar </a:t>
                      </a:r>
                      <a:r>
                        <a:rPr kumimoji="0" lang="pt-BR" altLang="pt-BR" sz="13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proposta de abertura</a:t>
                      </a:r>
                      <a:r>
                        <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de PMIS aos órgãos ou às entidades da administração pública federal para que seja </a:t>
                      </a:r>
                      <a:r>
                        <a:rPr kumimoji="0" lang="pt-BR" altLang="pt-BR" sz="13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avaliada a possibilidade de realização de chamamento público com objetivo de celebração de parceria.</a:t>
                      </a:r>
                    </a:p>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None/>
                        <a:tabLst/>
                      </a:pPr>
                      <a:endParaRPr kumimoji="0" lang="pt-BR" altLang="pt-BR" sz="1300" b="1" i="0" u="sng"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r>
                        <a:rPr kumimoji="0" lang="pt-BR" altLang="pt-BR" sz="13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Objetivo</a:t>
                      </a:r>
                      <a:r>
                        <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permitir a oitiva da sociedade sobre ações de interesse público e recíproco que não coincidam com projetos ou atividades que sejam objeto de chamamento público ou parceria em curso no âmbito do órgão ou da entidade da administração pública federal responsável pela política pública. </a:t>
                      </a:r>
                    </a:p>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endPar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r>
                        <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 realização de chamamento público ou a celebração de parceria não depende da realização do PMIS.</a:t>
                      </a:r>
                    </a:p>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endPar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r>
                        <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 APF </a:t>
                      </a:r>
                      <a:r>
                        <a:rPr kumimoji="0" lang="pt-BR" altLang="pt-BR" sz="13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disponibilizará modelo de formulário</a:t>
                      </a:r>
                      <a:r>
                        <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para apresentaçãor proposta de abertura de PMIS, que deverá atender aos seguintes requisitos:</a:t>
                      </a:r>
                    </a:p>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endPar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 - identificação do subscritor da proposta;</a:t>
                      </a: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II - indicação do interesse público envolvido; e</a:t>
                      </a: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III - diagnóstico da realidade a ser modificada, aprimorada ou desenvolvida e, quando possível, indicação da viabilidade, dos custos, dos benefícios e dos prazos de execução da ação pretendida.</a:t>
                      </a: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r>
                        <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Os órgãos e as entidades da administração pública federal estabelecerão </a:t>
                      </a:r>
                      <a:r>
                        <a:rPr kumimoji="0" lang="pt-BR" altLang="pt-BR" sz="13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período para o recebimento de propostas</a:t>
                      </a:r>
                      <a:r>
                        <a:rPr kumimoji="0" lang="pt-BR" altLang="pt-B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que visem à instauração de PMIS, </a:t>
                      </a:r>
                      <a:r>
                        <a:rPr kumimoji="0" lang="pt-BR" altLang="pt-BR" sz="13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observado o mínimo de 60 dias por ano.</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185" name="Rectangle 23"/>
          <p:cNvSpPr>
            <a:spLocks noChangeArrowheads="1"/>
          </p:cNvSpPr>
          <p:nvPr/>
        </p:nvSpPr>
        <p:spPr bwMode="auto">
          <a:xfrm>
            <a:off x="1597025" y="1557338"/>
            <a:ext cx="5949950" cy="611187"/>
          </a:xfrm>
          <a:prstGeom prst="rect">
            <a:avLst/>
          </a:prstGeom>
          <a:noFill/>
          <a:ln w="9525">
            <a:noFill/>
            <a:miter lim="800000"/>
            <a:headEnd/>
            <a:tailEnd/>
          </a:ln>
          <a:effectLst/>
        </p:spPr>
        <p:txBody>
          <a:bodyPr>
            <a:spAutoFit/>
          </a:bodyPr>
          <a:lstStyle/>
          <a:p>
            <a:r>
              <a:rPr lang="pt-BR" altLang="pt-BR" sz="1600" b="1"/>
              <a:t>4) Procedimento de Manifestação de Interesse Social</a:t>
            </a:r>
            <a:r>
              <a:rPr lang="pt-BR" altLang="pt-BR"/>
              <a:t/>
            </a:r>
            <a:br>
              <a:rPr lang="pt-BR" altLang="pt-BR"/>
            </a:br>
            <a:endParaRPr lang="pt-BR" altLang="pt-BR"/>
          </a:p>
        </p:txBody>
      </p:sp>
      <p:pic>
        <p:nvPicPr>
          <p:cNvPr id="50186"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ítulo 1"/>
          <p:cNvSpPr>
            <a:spLocks noGrp="1"/>
          </p:cNvSpPr>
          <p:nvPr>
            <p:ph type="title" idx="4294967295"/>
          </p:nvPr>
        </p:nvSpPr>
        <p:spPr/>
        <p:txBody>
          <a:bodyPr/>
          <a:lstStyle/>
          <a:p>
            <a:pPr eaLnBrk="1" hangingPunct="1"/>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400" b="1" smtClean="0"/>
              <a:t/>
            </a:r>
            <a:br>
              <a:rPr lang="pt-BR" altLang="pt-BR" sz="1400" b="1" smtClean="0"/>
            </a:br>
            <a:r>
              <a:rPr lang="pt-BR" altLang="pt-BR" sz="1400" b="1" smtClean="0"/>
              <a:t> </a:t>
            </a:r>
            <a:r>
              <a:rPr lang="pt-BR" altLang="pt-BR" sz="2000" b="1" smtClean="0"/>
              <a:t/>
            </a:r>
            <a:br>
              <a:rPr lang="pt-BR" altLang="pt-BR" sz="2000" b="1" smtClean="0"/>
            </a:br>
            <a:endParaRPr lang="pt-BR" altLang="pt-BR" sz="2000" b="1" smtClean="0"/>
          </a:p>
        </p:txBody>
      </p:sp>
      <p:graphicFrame>
        <p:nvGraphicFramePr>
          <p:cNvPr id="149517" name="Group 13"/>
          <p:cNvGraphicFramePr>
            <a:graphicFrameLocks noGrp="1"/>
          </p:cNvGraphicFramePr>
          <p:nvPr>
            <p:ph sz="half" idx="4294967295"/>
          </p:nvPr>
        </p:nvGraphicFramePr>
        <p:xfrm>
          <a:off x="323850" y="2852738"/>
          <a:ext cx="2087563" cy="2232025"/>
        </p:xfrm>
        <a:graphic>
          <a:graphicData uri="http://schemas.openxmlformats.org/drawingml/2006/table">
            <a:tbl>
              <a:tblPr/>
              <a:tblGrid>
                <a:gridCol w="2087563"/>
              </a:tblGrid>
              <a:tr h="22320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pt-BR" sz="2000" b="1" i="0" kern="1200" dirty="0" smtClean="0">
                          <a:solidFill>
                            <a:schemeClr val="tx1"/>
                          </a:solidFill>
                          <a:effectLst/>
                          <a:latin typeface="Arial" panose="020B0604020202020204" pitchFamily="34" charset="0"/>
                          <a:ea typeface="+mn-ea"/>
                          <a:cs typeface="Arial" panose="020B0604020202020204" pitchFamily="34" charset="0"/>
                        </a:rPr>
                        <a:t>DECRETO Nº 61.981, DE 20 DE MAIO DE 2016 - SP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11" marR="91411"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0981" name="Group 21"/>
          <p:cNvGraphicFramePr>
            <a:graphicFrameLocks noGrp="1"/>
          </p:cNvGraphicFramePr>
          <p:nvPr>
            <p:ph sz="half" idx="4294967295"/>
          </p:nvPr>
        </p:nvGraphicFramePr>
        <p:xfrm>
          <a:off x="3924300" y="2205038"/>
          <a:ext cx="5045075" cy="4392612"/>
        </p:xfrm>
        <a:graphic>
          <a:graphicData uri="http://schemas.openxmlformats.org/drawingml/2006/table">
            <a:tbl>
              <a:tblPr/>
              <a:tblGrid>
                <a:gridCol w="5045075"/>
              </a:tblGrid>
              <a:tr h="43926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spcAft>
                          <a:spcPts val="0"/>
                        </a:spcAft>
                        <a:buFont typeface="Wingdings" panose="05000000000000000000" pitchFamily="2" charset="2"/>
                        <a:buChar char="Ø"/>
                      </a:pPr>
                      <a:r>
                        <a:rPr lang="pt-BR" sz="1600" dirty="0" smtClean="0">
                          <a:solidFill>
                            <a:srgbClr val="000000"/>
                          </a:solidFill>
                          <a:effectLst/>
                          <a:latin typeface="+mj-lt"/>
                          <a:ea typeface="Calibri" panose="020F0502020204030204" pitchFamily="34" charset="0"/>
                          <a:cs typeface="Times New Roman" panose="02020603050405020304" pitchFamily="18" charset="0"/>
                        </a:rPr>
                        <a:t>Todo o procedimento relativo a PMIS ocorrerá no âmbito do portal de parcerias com </a:t>
                      </a:r>
                      <a:r>
                        <a:rPr lang="pt-BR" sz="1600" dirty="0" err="1" smtClean="0">
                          <a:solidFill>
                            <a:srgbClr val="000000"/>
                          </a:solidFill>
                          <a:effectLst/>
                          <a:latin typeface="+mj-lt"/>
                          <a:ea typeface="Calibri" panose="020F0502020204030204" pitchFamily="34" charset="0"/>
                          <a:cs typeface="Times New Roman" panose="02020603050405020304" pitchFamily="18" charset="0"/>
                        </a:rPr>
                        <a:t>OSC’s</a:t>
                      </a:r>
                      <a:r>
                        <a:rPr lang="pt-BR" sz="1600" dirty="0" smtClean="0">
                          <a:solidFill>
                            <a:srgbClr val="000000"/>
                          </a:solidFill>
                          <a:effectLst/>
                          <a:latin typeface="+mj-lt"/>
                          <a:ea typeface="Calibri" panose="020F0502020204030204" pitchFamily="34" charset="0"/>
                          <a:cs typeface="Times New Roman" panose="02020603050405020304" pitchFamily="18" charset="0"/>
                        </a:rPr>
                        <a:t/>
                      </a:r>
                      <a:br>
                        <a:rPr lang="pt-BR" sz="1600" dirty="0" smtClean="0">
                          <a:solidFill>
                            <a:srgbClr val="000000"/>
                          </a:solidFill>
                          <a:effectLst/>
                          <a:latin typeface="+mj-lt"/>
                          <a:ea typeface="Calibri" panose="020F0502020204030204" pitchFamily="34" charset="0"/>
                          <a:cs typeface="Times New Roman" panose="02020603050405020304" pitchFamily="18" charset="0"/>
                        </a:rPr>
                      </a:br>
                      <a:endParaRPr lang="pt-BR" sz="1600" dirty="0" smtClean="0">
                        <a:effectLst/>
                        <a:latin typeface="+mj-lt"/>
                        <a:ea typeface="Calibri" panose="020F0502020204030204" pitchFamily="34" charset="0"/>
                        <a:cs typeface="Times New Roman" panose="02020603050405020304" pitchFamily="18" charset="0"/>
                      </a:endParaRPr>
                    </a:p>
                    <a:p>
                      <a:pPr marL="285750" indent="-285750">
                        <a:spcAft>
                          <a:spcPts val="0"/>
                        </a:spcAft>
                        <a:buFont typeface="Wingdings" panose="05000000000000000000" pitchFamily="2" charset="2"/>
                        <a:buChar char="Ø"/>
                      </a:pPr>
                      <a:r>
                        <a:rPr lang="pt-BR" sz="1600" dirty="0" smtClean="0">
                          <a:solidFill>
                            <a:srgbClr val="000000"/>
                          </a:solidFill>
                          <a:effectLst/>
                          <a:latin typeface="+mj-lt"/>
                          <a:ea typeface="Calibri" panose="020F0502020204030204" pitchFamily="34" charset="0"/>
                          <a:cs typeface="Times New Roman" panose="02020603050405020304" pitchFamily="18" charset="0"/>
                        </a:rPr>
                        <a:t>Recebida a PMIS, será esta analisada por comissão composta de:</a:t>
                      </a:r>
                    </a:p>
                    <a:p>
                      <a:pPr>
                        <a:spcAft>
                          <a:spcPts val="0"/>
                        </a:spcAft>
                      </a:pPr>
                      <a:r>
                        <a:rPr lang="pt-BR" sz="1600" dirty="0" smtClean="0">
                          <a:effectLst/>
                          <a:latin typeface="+mj-lt"/>
                          <a:ea typeface="Calibri" panose="020F0502020204030204" pitchFamily="34" charset="0"/>
                          <a:cs typeface="Times New Roman" panose="02020603050405020304" pitchFamily="18" charset="0"/>
                        </a:rPr>
                        <a:t/>
                      </a:r>
                      <a:br>
                        <a:rPr lang="pt-BR" sz="1600" dirty="0" smtClean="0">
                          <a:effectLst/>
                          <a:latin typeface="+mj-lt"/>
                          <a:ea typeface="Calibri" panose="020F0502020204030204" pitchFamily="34" charset="0"/>
                          <a:cs typeface="Times New Roman" panose="02020603050405020304" pitchFamily="18" charset="0"/>
                        </a:rPr>
                      </a:br>
                      <a:r>
                        <a:rPr lang="pt-BR" sz="1600" b="1" dirty="0" smtClean="0">
                          <a:effectLst/>
                          <a:latin typeface="+mj-lt"/>
                          <a:ea typeface="Calibri" panose="020F0502020204030204" pitchFamily="34" charset="0"/>
                          <a:cs typeface="Times New Roman" panose="02020603050405020304" pitchFamily="18" charset="0"/>
                        </a:rPr>
                        <a:t>1.</a:t>
                      </a:r>
                      <a:r>
                        <a:rPr lang="pt-BR" sz="1600" dirty="0" smtClean="0">
                          <a:effectLst/>
                          <a:latin typeface="+mj-lt"/>
                          <a:ea typeface="Calibri" panose="020F0502020204030204" pitchFamily="34" charset="0"/>
                          <a:cs typeface="Times New Roman" panose="02020603050405020304" pitchFamily="18" charset="0"/>
                        </a:rPr>
                        <a:t> um representante da Secretaria de Governo;</a:t>
                      </a:r>
                      <a:br>
                        <a:rPr lang="pt-BR" sz="1600" dirty="0" smtClean="0">
                          <a:effectLst/>
                          <a:latin typeface="+mj-lt"/>
                          <a:ea typeface="Calibri" panose="020F0502020204030204" pitchFamily="34" charset="0"/>
                          <a:cs typeface="Times New Roman" panose="02020603050405020304" pitchFamily="18" charset="0"/>
                        </a:rPr>
                      </a:br>
                      <a:r>
                        <a:rPr lang="pt-BR" sz="1600" b="1" dirty="0" smtClean="0">
                          <a:effectLst/>
                          <a:latin typeface="+mj-lt"/>
                          <a:ea typeface="Calibri" panose="020F0502020204030204" pitchFamily="34" charset="0"/>
                          <a:cs typeface="Times New Roman" panose="02020603050405020304" pitchFamily="18" charset="0"/>
                        </a:rPr>
                        <a:t>2.</a:t>
                      </a:r>
                      <a:r>
                        <a:rPr lang="pt-BR" sz="1600" dirty="0" smtClean="0">
                          <a:effectLst/>
                          <a:latin typeface="+mj-lt"/>
                          <a:ea typeface="Calibri" panose="020F0502020204030204" pitchFamily="34" charset="0"/>
                          <a:cs typeface="Times New Roman" panose="02020603050405020304" pitchFamily="18" charset="0"/>
                        </a:rPr>
                        <a:t> um representante da Secretaria de Planejamento e Gestão;</a:t>
                      </a:r>
                      <a:br>
                        <a:rPr lang="pt-BR" sz="1600" dirty="0" smtClean="0">
                          <a:effectLst/>
                          <a:latin typeface="+mj-lt"/>
                          <a:ea typeface="Calibri" panose="020F0502020204030204" pitchFamily="34" charset="0"/>
                          <a:cs typeface="Times New Roman" panose="02020603050405020304" pitchFamily="18" charset="0"/>
                        </a:rPr>
                      </a:br>
                      <a:r>
                        <a:rPr lang="pt-BR" sz="1600" b="1" dirty="0" smtClean="0">
                          <a:effectLst/>
                          <a:latin typeface="+mj-lt"/>
                          <a:ea typeface="Calibri" panose="020F0502020204030204" pitchFamily="34" charset="0"/>
                          <a:cs typeface="Times New Roman" panose="02020603050405020304" pitchFamily="18" charset="0"/>
                        </a:rPr>
                        <a:t>3.</a:t>
                      </a:r>
                      <a:r>
                        <a:rPr lang="pt-BR" sz="1600" dirty="0" smtClean="0">
                          <a:effectLst/>
                          <a:latin typeface="+mj-lt"/>
                          <a:ea typeface="Calibri" panose="020F0502020204030204" pitchFamily="34" charset="0"/>
                          <a:cs typeface="Times New Roman" panose="02020603050405020304" pitchFamily="18" charset="0"/>
                        </a:rPr>
                        <a:t> um representante da Secretaria da Fazenda;</a:t>
                      </a:r>
                      <a:br>
                        <a:rPr lang="pt-BR" sz="1600" dirty="0" smtClean="0">
                          <a:effectLst/>
                          <a:latin typeface="+mj-lt"/>
                          <a:ea typeface="Calibri" panose="020F0502020204030204" pitchFamily="34" charset="0"/>
                          <a:cs typeface="Times New Roman" panose="02020603050405020304" pitchFamily="18" charset="0"/>
                        </a:rPr>
                      </a:br>
                      <a:r>
                        <a:rPr lang="pt-BR" sz="1600" b="1" dirty="0" smtClean="0">
                          <a:effectLst/>
                          <a:latin typeface="+mj-lt"/>
                          <a:ea typeface="Calibri" panose="020F0502020204030204" pitchFamily="34" charset="0"/>
                          <a:cs typeface="Times New Roman" panose="02020603050405020304" pitchFamily="18" charset="0"/>
                        </a:rPr>
                        <a:t>4.</a:t>
                      </a:r>
                      <a:r>
                        <a:rPr lang="pt-BR" sz="1600" dirty="0" smtClean="0">
                          <a:effectLst/>
                          <a:latin typeface="+mj-lt"/>
                          <a:ea typeface="Calibri" panose="020F0502020204030204" pitchFamily="34" charset="0"/>
                          <a:cs typeface="Times New Roman" panose="02020603050405020304" pitchFamily="18" charset="0"/>
                        </a:rPr>
                        <a:t> um representante de cada órgão ou entidade da Administração competente para o desenvolvimento da parceria.</a:t>
                      </a:r>
                    </a:p>
                    <a:p>
                      <a:r>
                        <a:rPr lang="pt-BR" sz="1600" dirty="0" smtClean="0">
                          <a:solidFill>
                            <a:srgbClr val="000000"/>
                          </a:solidFill>
                          <a:effectLst/>
                          <a:latin typeface="Arial" panose="020B0604020202020204" pitchFamily="34" charset="0"/>
                          <a:ea typeface="Calibri" panose="020F0502020204030204" pitchFamily="34" charset="0"/>
                        </a:rPr>
                        <a:t/>
                      </a:r>
                      <a:br>
                        <a:rPr lang="pt-BR" sz="1600" dirty="0" smtClean="0">
                          <a:solidFill>
                            <a:srgbClr val="000000"/>
                          </a:solidFill>
                          <a:effectLst/>
                          <a:latin typeface="Arial" panose="020B0604020202020204" pitchFamily="34" charset="0"/>
                          <a:ea typeface="Calibri" panose="020F0502020204030204" pitchFamily="34" charset="0"/>
                        </a:rPr>
                      </a:br>
                      <a:endParaRPr kumimoji="0" lang="pt-BR" altLang="pt-B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33" marR="91433"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808288" y="35734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51216" name="Retângulo 1"/>
          <p:cNvSpPr>
            <a:spLocks noChangeArrowheads="1"/>
          </p:cNvSpPr>
          <p:nvPr/>
        </p:nvSpPr>
        <p:spPr bwMode="auto">
          <a:xfrm>
            <a:off x="2601913" y="1735138"/>
            <a:ext cx="6007100" cy="368300"/>
          </a:xfrm>
          <a:prstGeom prst="rect">
            <a:avLst/>
          </a:prstGeom>
          <a:noFill/>
          <a:ln w="9525">
            <a:noFill/>
            <a:miter lim="800000"/>
            <a:headEnd/>
            <a:tailEnd/>
          </a:ln>
        </p:spPr>
        <p:txBody>
          <a:bodyPr wrap="none">
            <a:spAutoFit/>
          </a:bodyPr>
          <a:lstStyle/>
          <a:p>
            <a:r>
              <a:rPr lang="pt-BR" altLang="pt-BR" b="1"/>
              <a:t>4) Procedimento de Manifestação de Interesse Social</a:t>
            </a:r>
            <a:endParaRPr lang="pt-BR"/>
          </a:p>
        </p:txBody>
      </p:sp>
      <p:pic>
        <p:nvPicPr>
          <p:cNvPr id="51217"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800" b="1" smtClean="0"/>
              <a:t/>
            </a:r>
            <a:br>
              <a:rPr lang="pt-BR" altLang="pt-BR" sz="1800" b="1" smtClean="0"/>
            </a:br>
            <a:endParaRPr lang="pt-BR" altLang="pt-BR" sz="2400" b="1" smtClean="0"/>
          </a:p>
        </p:txBody>
      </p:sp>
      <p:graphicFrame>
        <p:nvGraphicFramePr>
          <p:cNvPr id="296987" name="Group 27"/>
          <p:cNvGraphicFramePr>
            <a:graphicFrameLocks noGrp="1"/>
          </p:cNvGraphicFramePr>
          <p:nvPr>
            <p:ph sz="half" idx="4294967295"/>
          </p:nvPr>
        </p:nvGraphicFramePr>
        <p:xfrm>
          <a:off x="1619250" y="5589588"/>
          <a:ext cx="5905500" cy="1008062"/>
        </p:xfrm>
        <a:graphic>
          <a:graphicData uri="http://schemas.openxmlformats.org/drawingml/2006/table">
            <a:tbl>
              <a:tblPr/>
              <a:tblGrid>
                <a:gridCol w="5905500"/>
              </a:tblGrid>
              <a:tr h="10080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pt-BR" altLang="pt-BR"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Marco regulatório das </a:t>
                      </a:r>
                      <a:r>
                        <a:rPr kumimoji="0" lang="pt-BR" altLang="pt-BR" sz="22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parcerias </a:t>
                      </a:r>
                      <a:r>
                        <a:rPr kumimoji="0" lang="pt-BR" altLang="pt-BR"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celebradas entre a Administração Pública e as OSC’s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177" name="Picture 16" descr="fa80f1cd179e17afd75dc7cb130c889a"/>
          <p:cNvPicPr>
            <a:picLocks noChangeAspect="1" noChangeArrowheads="1"/>
          </p:cNvPicPr>
          <p:nvPr/>
        </p:nvPicPr>
        <p:blipFill>
          <a:blip r:embed="rId2" cstate="print"/>
          <a:srcRect/>
          <a:stretch>
            <a:fillRect/>
          </a:stretch>
        </p:blipFill>
        <p:spPr bwMode="auto">
          <a:xfrm>
            <a:off x="2627313" y="1628775"/>
            <a:ext cx="3608387" cy="3230563"/>
          </a:xfrm>
          <a:prstGeom prst="rect">
            <a:avLst/>
          </a:prstGeom>
          <a:noFill/>
          <a:ln w="9525">
            <a:noFill/>
            <a:miter lim="800000"/>
            <a:headEnd/>
            <a:tailEnd/>
          </a:ln>
        </p:spPr>
      </p:pic>
      <p:pic>
        <p:nvPicPr>
          <p:cNvPr id="7178" name="Picture 16" descr="marcaOficial_SP"/>
          <p:cNvPicPr>
            <a:picLocks noChangeAspect="1" noChangeArrowheads="1"/>
          </p:cNvPicPr>
          <p:nvPr/>
        </p:nvPicPr>
        <p:blipFill>
          <a:blip r:embed="rId3"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ítulo 1"/>
          <p:cNvSpPr>
            <a:spLocks noGrp="1"/>
          </p:cNvSpPr>
          <p:nvPr>
            <p:ph type="title" idx="4294967295"/>
          </p:nvPr>
        </p:nvSpPr>
        <p:spPr/>
        <p:txBody>
          <a:bodyPr/>
          <a:lstStyle/>
          <a:p>
            <a:pPr eaLnBrk="1" hangingPunct="1"/>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400" b="1" smtClean="0"/>
              <a:t/>
            </a:r>
            <a:br>
              <a:rPr lang="pt-BR" altLang="pt-BR" sz="1400" b="1" smtClean="0"/>
            </a:br>
            <a:r>
              <a:rPr lang="pt-BR" altLang="pt-BR" sz="1400" b="1" smtClean="0"/>
              <a:t> </a:t>
            </a:r>
            <a:r>
              <a:rPr lang="pt-BR" altLang="pt-BR" sz="2000" b="1" smtClean="0"/>
              <a:t/>
            </a:r>
            <a:br>
              <a:rPr lang="pt-BR" altLang="pt-BR" sz="2000" b="1" smtClean="0"/>
            </a:br>
            <a:endParaRPr lang="pt-BR" altLang="pt-BR" sz="2000" b="1" smtClean="0"/>
          </a:p>
        </p:txBody>
      </p:sp>
      <p:graphicFrame>
        <p:nvGraphicFramePr>
          <p:cNvPr id="149517" name="Group 13"/>
          <p:cNvGraphicFramePr>
            <a:graphicFrameLocks noGrp="1"/>
          </p:cNvGraphicFramePr>
          <p:nvPr>
            <p:ph sz="half" idx="4294967295"/>
          </p:nvPr>
        </p:nvGraphicFramePr>
        <p:xfrm>
          <a:off x="323850" y="2852738"/>
          <a:ext cx="2087563" cy="2232025"/>
        </p:xfrm>
        <a:graphic>
          <a:graphicData uri="http://schemas.openxmlformats.org/drawingml/2006/table">
            <a:tbl>
              <a:tblPr/>
              <a:tblGrid>
                <a:gridCol w="2087563"/>
              </a:tblGrid>
              <a:tr h="22320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pt-BR" sz="2000" b="1" i="0" kern="1200" dirty="0" smtClean="0">
                          <a:solidFill>
                            <a:schemeClr val="tx1"/>
                          </a:solidFill>
                          <a:effectLst/>
                          <a:latin typeface="Arial" panose="020B0604020202020204" pitchFamily="34" charset="0"/>
                          <a:ea typeface="+mn-ea"/>
                          <a:cs typeface="Arial" panose="020B0604020202020204" pitchFamily="34" charset="0"/>
                        </a:rPr>
                        <a:t>DECRETO Nº 61.981, DE 20 DE MAIO DE 2016 - SP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11" marR="91411"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0981" name="Group 21"/>
          <p:cNvGraphicFramePr>
            <a:graphicFrameLocks noGrp="1"/>
          </p:cNvGraphicFramePr>
          <p:nvPr>
            <p:ph sz="half" idx="4294967295"/>
          </p:nvPr>
        </p:nvGraphicFramePr>
        <p:xfrm>
          <a:off x="3924300" y="2205038"/>
          <a:ext cx="5045075" cy="4773612"/>
        </p:xfrm>
        <a:graphic>
          <a:graphicData uri="http://schemas.openxmlformats.org/drawingml/2006/table">
            <a:tbl>
              <a:tblPr/>
              <a:tblGrid>
                <a:gridCol w="5045075"/>
              </a:tblGrid>
              <a:tr h="47736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171450" indent="-171450" algn="just">
                        <a:buFont typeface="Wingdings" panose="05000000000000000000" pitchFamily="2" charset="2"/>
                        <a:buChar char="Ø"/>
                      </a:pPr>
                      <a:r>
                        <a:rPr lang="pt-BR" sz="1600" dirty="0" smtClean="0">
                          <a:solidFill>
                            <a:srgbClr val="000000"/>
                          </a:solidFill>
                          <a:effectLst/>
                          <a:latin typeface="Arial" panose="020B0604020202020204" pitchFamily="34" charset="0"/>
                          <a:ea typeface="Calibri" panose="020F0502020204030204" pitchFamily="34" charset="0"/>
                        </a:rPr>
                        <a:t>No prazo de 30 (trinta) dias, contado da apresentação da PMIS, a comissão verificará se estão preenchidos os requisitos;</a:t>
                      </a:r>
                    </a:p>
                    <a:p>
                      <a:pPr marL="0" indent="0" algn="just">
                        <a:buFont typeface="Wingdings" panose="05000000000000000000" pitchFamily="2" charset="2"/>
                        <a:buNone/>
                      </a:pPr>
                      <a:endParaRPr lang="pt-BR" sz="1600" dirty="0" smtClean="0">
                        <a:solidFill>
                          <a:srgbClr val="000000"/>
                        </a:solidFill>
                        <a:effectLst/>
                        <a:latin typeface="Arial" panose="020B0604020202020204" pitchFamily="34" charset="0"/>
                        <a:ea typeface="Calibri" panose="020F0502020204030204" pitchFamily="34" charset="0"/>
                      </a:endParaRPr>
                    </a:p>
                    <a:p>
                      <a:pPr marL="171450" indent="-171450" algn="just">
                        <a:buFont typeface="Wingdings" panose="05000000000000000000" pitchFamily="2" charset="2"/>
                        <a:buChar char="Ø"/>
                      </a:pPr>
                      <a:r>
                        <a:rPr lang="pt-BR" sz="1600" dirty="0" smtClean="0">
                          <a:solidFill>
                            <a:srgbClr val="000000"/>
                          </a:solidFill>
                          <a:effectLst/>
                          <a:latin typeface="Arial" panose="020B0604020202020204" pitchFamily="34" charset="0"/>
                          <a:ea typeface="Calibri" panose="020F0502020204030204" pitchFamily="34" charset="0"/>
                        </a:rPr>
                        <a:t>Descumpridos os requisitos de admissibilidade, a comissão, motivadamente, indeferirá a PMIS.</a:t>
                      </a:r>
                    </a:p>
                    <a:p>
                      <a:pPr marL="0" indent="0" algn="just">
                        <a:buFont typeface="Wingdings" panose="05000000000000000000" pitchFamily="2" charset="2"/>
                        <a:buNone/>
                      </a:pPr>
                      <a:endParaRPr lang="pt-BR" sz="1600" dirty="0" smtClean="0">
                        <a:solidFill>
                          <a:srgbClr val="000000"/>
                        </a:solidFill>
                        <a:effectLst/>
                        <a:latin typeface="Arial" panose="020B0604020202020204" pitchFamily="34" charset="0"/>
                        <a:ea typeface="Calibri" panose="020F0502020204030204" pitchFamily="34" charset="0"/>
                      </a:endParaRPr>
                    </a:p>
                    <a:p>
                      <a:pPr marL="171450" indent="-171450" algn="just">
                        <a:buFont typeface="Wingdings" panose="05000000000000000000" pitchFamily="2" charset="2"/>
                        <a:buChar char="Ø"/>
                      </a:pPr>
                      <a:r>
                        <a:rPr lang="pt-BR" sz="1600" dirty="0" smtClean="0">
                          <a:effectLst/>
                        </a:rPr>
                        <a:t>Cumpridos os requisitos de admissibilidade, a comissão tornará pública a PMIS e decidirá, no prazo de 20 (vinte) dias, a respeito da oitiva da sociedade sobre a proposta.</a:t>
                      </a:r>
                    </a:p>
                    <a:p>
                      <a:pPr marL="0" indent="0" algn="just">
                        <a:buFont typeface="Wingdings" panose="05000000000000000000" pitchFamily="2" charset="2"/>
                        <a:buNone/>
                      </a:pPr>
                      <a:endParaRPr lang="pt-BR" sz="1600" dirty="0" smtClean="0">
                        <a:effectLst/>
                      </a:endParaRPr>
                    </a:p>
                    <a:p>
                      <a:pPr marL="171450" indent="-171450" algn="just">
                        <a:buFont typeface="Wingdings" panose="05000000000000000000" pitchFamily="2" charset="2"/>
                        <a:buChar char="Ø"/>
                      </a:pPr>
                      <a:r>
                        <a:rPr lang="pt-BR" sz="1600" dirty="0" smtClean="0">
                          <a:effectLst/>
                        </a:rPr>
                        <a:t>Findo o prazo acima a comissão, alternativamente:</a:t>
                      </a:r>
                      <a:br>
                        <a:rPr lang="pt-BR" sz="1600" dirty="0" smtClean="0">
                          <a:effectLst/>
                        </a:rPr>
                      </a:br>
                      <a:r>
                        <a:rPr lang="pt-BR" sz="1600" b="1" dirty="0" smtClean="0">
                          <a:effectLst/>
                          <a:latin typeface="Arial" panose="020B0604020202020204" pitchFamily="34" charset="0"/>
                        </a:rPr>
                        <a:t>1.</a:t>
                      </a:r>
                      <a:r>
                        <a:rPr lang="pt-BR" sz="1600" dirty="0" smtClean="0">
                          <a:effectLst/>
                        </a:rPr>
                        <a:t> concederá aos interessados prazo de 10 (dez) dias para se manifestar sobre a MIS;</a:t>
                      </a:r>
                      <a:br>
                        <a:rPr lang="pt-BR" sz="1600" dirty="0" smtClean="0">
                          <a:effectLst/>
                        </a:rPr>
                      </a:br>
                      <a:r>
                        <a:rPr lang="pt-BR" sz="1600" b="1" dirty="0" smtClean="0">
                          <a:effectLst/>
                          <a:latin typeface="Arial" panose="020B0604020202020204" pitchFamily="34" charset="0"/>
                        </a:rPr>
                        <a:t>2.</a:t>
                      </a:r>
                      <a:r>
                        <a:rPr lang="pt-BR" sz="1600" dirty="0" smtClean="0">
                          <a:effectLst/>
                        </a:rPr>
                        <a:t> justificará a falta de conveniência e oportunidade para a consulta popular.</a:t>
                      </a:r>
                      <a:br>
                        <a:rPr lang="pt-BR" sz="1600" dirty="0" smtClean="0">
                          <a:effectLst/>
                        </a:rPr>
                      </a:br>
                      <a:endParaRPr kumimoji="0" lang="pt-BR" altLang="pt-B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33" marR="91433"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808288" y="35734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52240" name="Retângulo 1"/>
          <p:cNvSpPr>
            <a:spLocks noChangeArrowheads="1"/>
          </p:cNvSpPr>
          <p:nvPr/>
        </p:nvSpPr>
        <p:spPr bwMode="auto">
          <a:xfrm>
            <a:off x="2601913" y="1735138"/>
            <a:ext cx="6007100" cy="368300"/>
          </a:xfrm>
          <a:prstGeom prst="rect">
            <a:avLst/>
          </a:prstGeom>
          <a:noFill/>
          <a:ln w="9525">
            <a:noFill/>
            <a:miter lim="800000"/>
            <a:headEnd/>
            <a:tailEnd/>
          </a:ln>
        </p:spPr>
        <p:txBody>
          <a:bodyPr wrap="none">
            <a:spAutoFit/>
          </a:bodyPr>
          <a:lstStyle/>
          <a:p>
            <a:r>
              <a:rPr lang="pt-BR" altLang="pt-BR" b="1"/>
              <a:t>4) Procedimento de Manifestação de Interesse Social</a:t>
            </a:r>
            <a:endParaRPr lang="pt-BR"/>
          </a:p>
        </p:txBody>
      </p:sp>
      <p:pic>
        <p:nvPicPr>
          <p:cNvPr id="52241"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ítulo 1"/>
          <p:cNvSpPr>
            <a:spLocks noGrp="1"/>
          </p:cNvSpPr>
          <p:nvPr>
            <p:ph type="title" idx="4294967295"/>
          </p:nvPr>
        </p:nvSpPr>
        <p:spPr/>
        <p:txBody>
          <a:bodyPr/>
          <a:lstStyle/>
          <a:p>
            <a:pPr eaLnBrk="1" hangingPunct="1"/>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400" b="1" smtClean="0"/>
              <a:t/>
            </a:r>
            <a:br>
              <a:rPr lang="pt-BR" altLang="pt-BR" sz="1400" b="1" smtClean="0"/>
            </a:br>
            <a:r>
              <a:rPr lang="pt-BR" altLang="pt-BR" sz="1400" b="1" smtClean="0"/>
              <a:t> </a:t>
            </a:r>
            <a:r>
              <a:rPr lang="pt-BR" altLang="pt-BR" sz="2000" b="1" smtClean="0"/>
              <a:t/>
            </a:r>
            <a:br>
              <a:rPr lang="pt-BR" altLang="pt-BR" sz="2000" b="1" smtClean="0"/>
            </a:br>
            <a:endParaRPr lang="pt-BR" altLang="pt-BR" sz="2000" b="1" smtClean="0"/>
          </a:p>
        </p:txBody>
      </p:sp>
      <p:graphicFrame>
        <p:nvGraphicFramePr>
          <p:cNvPr id="149517" name="Group 13"/>
          <p:cNvGraphicFramePr>
            <a:graphicFrameLocks noGrp="1"/>
          </p:cNvGraphicFramePr>
          <p:nvPr>
            <p:ph sz="half" idx="4294967295"/>
          </p:nvPr>
        </p:nvGraphicFramePr>
        <p:xfrm>
          <a:off x="323850" y="2852738"/>
          <a:ext cx="2087563" cy="2232025"/>
        </p:xfrm>
        <a:graphic>
          <a:graphicData uri="http://schemas.openxmlformats.org/drawingml/2006/table">
            <a:tbl>
              <a:tblPr/>
              <a:tblGrid>
                <a:gridCol w="2087563"/>
              </a:tblGrid>
              <a:tr h="22320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pt-BR" sz="2000" b="1" i="0" kern="1200" dirty="0" smtClean="0">
                          <a:solidFill>
                            <a:schemeClr val="tx1"/>
                          </a:solidFill>
                          <a:effectLst/>
                          <a:latin typeface="Arial" panose="020B0604020202020204" pitchFamily="34" charset="0"/>
                          <a:ea typeface="+mn-ea"/>
                          <a:cs typeface="Arial" panose="020B0604020202020204" pitchFamily="34" charset="0"/>
                        </a:rPr>
                        <a:t>DECRETO Nº 61.981, DE 20 DE MAIO DE 2016 - SP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11" marR="91411"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0981" name="Group 21"/>
          <p:cNvGraphicFramePr>
            <a:graphicFrameLocks noGrp="1"/>
          </p:cNvGraphicFramePr>
          <p:nvPr>
            <p:ph sz="half" idx="4294967295"/>
          </p:nvPr>
        </p:nvGraphicFramePr>
        <p:xfrm>
          <a:off x="3924300" y="2205038"/>
          <a:ext cx="5045075" cy="4537075"/>
        </p:xfrm>
        <a:graphic>
          <a:graphicData uri="http://schemas.openxmlformats.org/drawingml/2006/table">
            <a:tbl>
              <a:tblPr/>
              <a:tblGrid>
                <a:gridCol w="5045075"/>
              </a:tblGrid>
              <a:tr h="45370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Ø"/>
                      </a:pPr>
                      <a:r>
                        <a:rPr lang="pt-BR" sz="1600" dirty="0" smtClean="0">
                          <a:solidFill>
                            <a:srgbClr val="000000"/>
                          </a:solidFill>
                          <a:effectLst/>
                          <a:latin typeface="Arial" panose="020B0604020202020204" pitchFamily="34" charset="0"/>
                          <a:ea typeface="Calibri" panose="020F0502020204030204" pitchFamily="34" charset="0"/>
                        </a:rPr>
                        <a:t>Feita a consulta popular a comissão divulgará, no prazo de até 30 dias, a análise das contribuições recebidas e a encaminhará à autoridade competente para realização do chamamento, que, alternativamente:</a:t>
                      </a:r>
                    </a:p>
                    <a:p>
                      <a:pPr marL="0" indent="0" algn="just">
                        <a:buFont typeface="Wingdings" panose="05000000000000000000" pitchFamily="2" charset="2"/>
                        <a:buNone/>
                      </a:pPr>
                      <a:r>
                        <a:rPr lang="pt-BR" sz="1600" dirty="0" smtClean="0">
                          <a:effectLst/>
                        </a:rPr>
                        <a:t/>
                      </a:r>
                      <a:br>
                        <a:rPr lang="pt-BR" sz="1600" dirty="0" smtClean="0">
                          <a:effectLst/>
                        </a:rPr>
                      </a:br>
                      <a:r>
                        <a:rPr lang="pt-BR" sz="1600" b="1" dirty="0" smtClean="0">
                          <a:effectLst/>
                          <a:latin typeface="Arial" panose="020B0604020202020204" pitchFamily="34" charset="0"/>
                        </a:rPr>
                        <a:t>1.</a:t>
                      </a:r>
                      <a:r>
                        <a:rPr lang="pt-BR" sz="1600" dirty="0" smtClean="0">
                          <a:effectLst/>
                        </a:rPr>
                        <a:t> publicará, no prazo de 60 (sessenta) dias, o respectivo edital de chamamento público;</a:t>
                      </a:r>
                    </a:p>
                    <a:p>
                      <a:pPr marL="0" indent="0" algn="just">
                        <a:buFont typeface="Wingdings" panose="05000000000000000000" pitchFamily="2" charset="2"/>
                        <a:buNone/>
                      </a:pPr>
                      <a:r>
                        <a:rPr lang="pt-BR" sz="1600" dirty="0" smtClean="0">
                          <a:effectLst/>
                        </a:rPr>
                        <a:t/>
                      </a:r>
                      <a:br>
                        <a:rPr lang="pt-BR" sz="1600" dirty="0" smtClean="0">
                          <a:effectLst/>
                        </a:rPr>
                      </a:br>
                      <a:r>
                        <a:rPr lang="pt-BR" sz="1600" b="1" dirty="0" smtClean="0">
                          <a:effectLst/>
                          <a:latin typeface="Arial" panose="020B0604020202020204" pitchFamily="34" charset="0"/>
                        </a:rPr>
                        <a:t>2.</a:t>
                      </a:r>
                      <a:r>
                        <a:rPr lang="pt-BR" sz="1600" dirty="0" smtClean="0">
                          <a:effectLst/>
                        </a:rPr>
                        <a:t> demonstrará, de modo fundamentado, que a realização do chamamento público não é oportuna ou conveniente para a Administração.</a:t>
                      </a:r>
                      <a:br>
                        <a:rPr lang="pt-BR" sz="1600" dirty="0" smtClean="0">
                          <a:effectLst/>
                        </a:rPr>
                      </a:br>
                      <a:endParaRPr kumimoji="0" lang="pt-BR" altLang="pt-B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33" marR="91433"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808288" y="35734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53264" name="Retângulo 1"/>
          <p:cNvSpPr>
            <a:spLocks noChangeArrowheads="1"/>
          </p:cNvSpPr>
          <p:nvPr/>
        </p:nvSpPr>
        <p:spPr bwMode="auto">
          <a:xfrm>
            <a:off x="2601913" y="1735138"/>
            <a:ext cx="6007100" cy="368300"/>
          </a:xfrm>
          <a:prstGeom prst="rect">
            <a:avLst/>
          </a:prstGeom>
          <a:noFill/>
          <a:ln w="9525">
            <a:noFill/>
            <a:miter lim="800000"/>
            <a:headEnd/>
            <a:tailEnd/>
          </a:ln>
        </p:spPr>
        <p:txBody>
          <a:bodyPr wrap="none">
            <a:spAutoFit/>
          </a:bodyPr>
          <a:lstStyle/>
          <a:p>
            <a:r>
              <a:rPr lang="pt-BR" altLang="pt-BR" b="1"/>
              <a:t>4) Procedimento de Manifestação de Interesse Social</a:t>
            </a:r>
            <a:endParaRPr lang="pt-BR"/>
          </a:p>
        </p:txBody>
      </p:sp>
      <p:pic>
        <p:nvPicPr>
          <p:cNvPr id="53265"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Número de Slide 3"/>
          <p:cNvSpPr txBox="1">
            <a:spLocks noGrp="1"/>
          </p:cNvSpPr>
          <p:nvPr/>
        </p:nvSpPr>
        <p:spPr bwMode="auto">
          <a:xfrm>
            <a:off x="6553200" y="6356350"/>
            <a:ext cx="2133600" cy="365125"/>
          </a:xfrm>
          <a:prstGeom prst="rect">
            <a:avLst/>
          </a:prstGeom>
          <a:noFill/>
          <a:ln w="9525">
            <a:noFill/>
            <a:miter lim="800000"/>
            <a:headEnd/>
            <a:tailEnd/>
          </a:ln>
        </p:spPr>
        <p:txBody>
          <a:bodyPr/>
          <a:lstStyle/>
          <a:p>
            <a:pPr eaLnBrk="1" hangingPunct="1"/>
            <a:fld id="{F3AADC56-11F7-4F11-9628-1E79138B170A}" type="slidenum">
              <a:rPr lang="pt-BR" altLang="pt-BR">
                <a:latin typeface="Calibri" pitchFamily="34" charset="0"/>
              </a:rPr>
              <a:pPr eaLnBrk="1" hangingPunct="1"/>
              <a:t>52</a:t>
            </a:fld>
            <a:endParaRPr lang="pt-BR" altLang="pt-BR">
              <a:latin typeface="Calibri" pitchFamily="34" charset="0"/>
            </a:endParaRPr>
          </a:p>
        </p:txBody>
      </p:sp>
      <p:sp>
        <p:nvSpPr>
          <p:cNvPr id="54275" name="Título 6"/>
          <p:cNvSpPr>
            <a:spLocks noGrp="1"/>
          </p:cNvSpPr>
          <p:nvPr>
            <p:ph type="title" idx="4294967295"/>
          </p:nvPr>
        </p:nvSpPr>
        <p:spPr/>
        <p:txBody>
          <a:bodyPr/>
          <a:lstStyle/>
          <a:p>
            <a:pPr eaLnBrk="1" hangingPunct="1"/>
            <a:endParaRPr lang="pt-BR" altLang="pt-BR" smtClean="0"/>
          </a:p>
        </p:txBody>
      </p:sp>
      <p:sp>
        <p:nvSpPr>
          <p:cNvPr id="100356" name="Rectangle 7"/>
          <p:cNvSpPr>
            <a:spLocks noGrp="1"/>
          </p:cNvSpPr>
          <p:nvPr>
            <p:ph idx="4294967295"/>
          </p:nvPr>
        </p:nvSpPr>
        <p:spPr>
          <a:xfrm>
            <a:off x="468313" y="1412875"/>
            <a:ext cx="8229600" cy="5140325"/>
          </a:xfrm>
        </p:spPr>
        <p:txBody>
          <a:bodyPr/>
          <a:lstStyle/>
          <a:p>
            <a:pPr marL="609600" indent="14288" algn="ctr" eaLnBrk="1" hangingPunct="1">
              <a:lnSpc>
                <a:spcPct val="90000"/>
              </a:lnSpc>
              <a:buFontTx/>
              <a:buNone/>
              <a:defRPr/>
            </a:pPr>
            <a:r>
              <a:rPr lang="pt-BR" altLang="pt-BR" sz="2400" dirty="0" smtClean="0"/>
              <a:t> </a:t>
            </a:r>
            <a:br>
              <a:rPr lang="pt-BR" altLang="pt-BR" sz="2400" dirty="0" smtClean="0"/>
            </a:br>
            <a:endParaRPr lang="pt-BR" altLang="pt-BR" sz="2400" dirty="0" smtClean="0"/>
          </a:p>
          <a:p>
            <a:pPr marL="609600" indent="14288" algn="ctr" eaLnBrk="1" hangingPunct="1">
              <a:lnSpc>
                <a:spcPct val="90000"/>
              </a:lnSpc>
              <a:buFontTx/>
              <a:buNone/>
              <a:defRPr/>
            </a:pPr>
            <a:endParaRPr lang="pt-BR" altLang="pt-BR" sz="2400" dirty="0" smtClean="0"/>
          </a:p>
          <a:p>
            <a:pPr marL="609600" indent="14288" algn="ctr" eaLnBrk="1" hangingPunct="1">
              <a:lnSpc>
                <a:spcPct val="90000"/>
              </a:lnSpc>
              <a:buFontTx/>
              <a:buNone/>
              <a:defRPr/>
            </a:pPr>
            <a:endParaRPr lang="pt-BR" altLang="pt-BR" sz="2400" dirty="0" smtClean="0"/>
          </a:p>
          <a:p>
            <a:pPr marL="609600" indent="14288" algn="ctr" eaLnBrk="1" hangingPunct="1">
              <a:lnSpc>
                <a:spcPct val="90000"/>
              </a:lnSpc>
              <a:buFontTx/>
              <a:buNone/>
              <a:defRPr/>
            </a:pPr>
            <a:endParaRPr lang="pt-BR" sz="2000" b="1" dirty="0" smtClean="0">
              <a:latin typeface="+mj-lt"/>
            </a:endParaRPr>
          </a:p>
          <a:p>
            <a:pPr marL="609600" indent="14288" algn="ctr" eaLnBrk="1" hangingPunct="1">
              <a:lnSpc>
                <a:spcPct val="90000"/>
              </a:lnSpc>
              <a:buFontTx/>
              <a:buNone/>
              <a:defRPr/>
            </a:pPr>
            <a:endParaRPr lang="pt-BR" sz="2000" b="1" dirty="0">
              <a:latin typeface="+mj-lt"/>
            </a:endParaRPr>
          </a:p>
          <a:p>
            <a:pPr marL="609600" indent="14288" algn="ctr" eaLnBrk="1" hangingPunct="1">
              <a:lnSpc>
                <a:spcPct val="90000"/>
              </a:lnSpc>
              <a:buFontTx/>
              <a:buNone/>
              <a:defRPr/>
            </a:pPr>
            <a:r>
              <a:rPr lang="pt-BR" sz="2000" b="1" dirty="0" smtClean="0">
                <a:latin typeface="+mj-lt"/>
              </a:rPr>
              <a:t>5- COMO ELABORAR O PLANO DE TRABALHO </a:t>
            </a:r>
            <a:br>
              <a:rPr lang="pt-BR" sz="2000" b="1" dirty="0" smtClean="0">
                <a:latin typeface="+mj-lt"/>
              </a:rPr>
            </a:br>
            <a:r>
              <a:rPr lang="pt-BR" altLang="pt-BR" sz="2000" b="1" dirty="0" smtClean="0">
                <a:latin typeface="+mj-lt"/>
              </a:rPr>
              <a:t/>
            </a:r>
            <a:br>
              <a:rPr lang="pt-BR" altLang="pt-BR" sz="2000" b="1" dirty="0" smtClean="0">
                <a:latin typeface="+mj-lt"/>
              </a:rPr>
            </a:br>
            <a:r>
              <a:rPr lang="pt-BR" altLang="pt-BR" sz="2400" dirty="0" smtClean="0"/>
              <a:t> </a:t>
            </a:r>
            <a:br>
              <a:rPr lang="pt-BR" altLang="pt-BR" sz="2400" dirty="0" smtClean="0"/>
            </a:br>
            <a:endParaRPr lang="pt-BR" altLang="pt-BR" sz="2400" dirty="0" smtClean="0"/>
          </a:p>
        </p:txBody>
      </p:sp>
      <p:pic>
        <p:nvPicPr>
          <p:cNvPr id="54277"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5- COMO ELABORAR O PLANO DE TRABALHO</a:t>
            </a:r>
            <a:endParaRPr lang="pt-BR" altLang="pt-BR" sz="1200" b="1" smtClean="0"/>
          </a:p>
        </p:txBody>
      </p:sp>
      <p:graphicFrame>
        <p:nvGraphicFramePr>
          <p:cNvPr id="216112" name="Group 48"/>
          <p:cNvGraphicFramePr>
            <a:graphicFrameLocks noGrp="1"/>
          </p:cNvGraphicFramePr>
          <p:nvPr/>
        </p:nvGraphicFramePr>
        <p:xfrm>
          <a:off x="395288" y="3357563"/>
          <a:ext cx="2232025" cy="1943100"/>
        </p:xfrm>
        <a:graphic>
          <a:graphicData uri="http://schemas.openxmlformats.org/drawingml/2006/table">
            <a:tbl>
              <a:tblPr/>
              <a:tblGrid>
                <a:gridCol w="2232025"/>
              </a:tblGrid>
              <a:tr h="19431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endPar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 que o Plano de Trabalho deverá contemplar?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3154" name="Group 34"/>
          <p:cNvGraphicFramePr>
            <a:graphicFrameLocks noGrp="1"/>
          </p:cNvGraphicFramePr>
          <p:nvPr/>
        </p:nvGraphicFramePr>
        <p:xfrm>
          <a:off x="4356100" y="2852738"/>
          <a:ext cx="4537075" cy="3744912"/>
        </p:xfrm>
        <a:graphic>
          <a:graphicData uri="http://schemas.openxmlformats.org/drawingml/2006/table">
            <a:tbl>
              <a:tblPr/>
              <a:tblGrid>
                <a:gridCol w="4537075"/>
              </a:tblGrid>
              <a:tr h="37449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Para a celebração da parceria, a AP convocará a OSC selecionada para, no </a:t>
                      </a:r>
                      <a:r>
                        <a:rPr kumimoji="0" lang="pt-BR" altLang="pt-BR" sz="2800" b="1" i="0" u="sng" strike="noStrike" cap="none" normalizeH="0" baseline="0" dirty="0" smtClean="0">
                          <a:ln>
                            <a:noFill/>
                          </a:ln>
                          <a:solidFill>
                            <a:schemeClr val="tx1"/>
                          </a:solidFill>
                          <a:effectLst/>
                          <a:latin typeface="Arial" panose="020B0604020202020204" pitchFamily="34" charset="0"/>
                          <a:cs typeface="Arial" panose="020B0604020202020204" pitchFamily="34" charset="0"/>
                        </a:rPr>
                        <a:t>prazo de 15 dias</a:t>
                      </a:r>
                      <a:r>
                        <a:rPr kumimoji="0" lang="pt-BR" altLang="pt-BR"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apresentar o seu </a:t>
                      </a:r>
                      <a:r>
                        <a:rPr kumimoji="0" lang="pt-BR" altLang="pt-BR" sz="2800" b="1" i="0" u="sng" strike="noStrike" cap="none" normalizeH="0" baseline="0" dirty="0" smtClean="0">
                          <a:ln>
                            <a:noFill/>
                          </a:ln>
                          <a:solidFill>
                            <a:schemeClr val="tx1"/>
                          </a:solidFill>
                          <a:effectLst/>
                          <a:latin typeface="Arial" panose="020B0604020202020204" pitchFamily="34" charset="0"/>
                          <a:cs typeface="Arial" panose="020B0604020202020204" pitchFamily="34" charset="0"/>
                        </a:rPr>
                        <a:t>plano de trabalho</a:t>
                      </a:r>
                      <a:endParaRPr kumimoji="0" lang="pt-BR" altLang="pt-BR"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987675" y="3933825"/>
            <a:ext cx="935038" cy="6492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55312"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5- COMO ELABORAR O PLANO DE TRABALHO</a:t>
            </a:r>
            <a:endParaRPr lang="pt-BR" altLang="pt-BR" sz="1200" b="1" smtClean="0"/>
          </a:p>
        </p:txBody>
      </p:sp>
      <p:graphicFrame>
        <p:nvGraphicFramePr>
          <p:cNvPr id="216112" name="Group 48"/>
          <p:cNvGraphicFramePr>
            <a:graphicFrameLocks noGrp="1"/>
          </p:cNvGraphicFramePr>
          <p:nvPr/>
        </p:nvGraphicFramePr>
        <p:xfrm>
          <a:off x="395288" y="3357563"/>
          <a:ext cx="2232025" cy="1943100"/>
        </p:xfrm>
        <a:graphic>
          <a:graphicData uri="http://schemas.openxmlformats.org/drawingml/2006/table">
            <a:tbl>
              <a:tblPr/>
              <a:tblGrid>
                <a:gridCol w="2232025"/>
              </a:tblGrid>
              <a:tr h="19431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endPar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 que o Plano de Trabalho deverá contemplar?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714" name="Group 34"/>
          <p:cNvGraphicFramePr>
            <a:graphicFrameLocks noGrp="1"/>
          </p:cNvGraphicFramePr>
          <p:nvPr/>
        </p:nvGraphicFramePr>
        <p:xfrm>
          <a:off x="4356100" y="2852738"/>
          <a:ext cx="4537075" cy="3755118"/>
        </p:xfrm>
        <a:graphic>
          <a:graphicData uri="http://schemas.openxmlformats.org/drawingml/2006/table">
            <a:tbl>
              <a:tblPr/>
              <a:tblGrid>
                <a:gridCol w="4537075"/>
              </a:tblGrid>
              <a:tr h="375443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 -  </a:t>
                      </a:r>
                      <a:r>
                        <a:rPr kumimoji="0" lang="pt-BR" altLang="pt-BR" sz="18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descrição da realidade</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que será objeto da parceria (nexo entre essa realidade e as atividades ou projetos e metas a serem atingidas); </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II - </a:t>
                      </a:r>
                      <a:r>
                        <a:rPr kumimoji="0" lang="pt-BR" altLang="pt-BR" sz="18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descrição de metas</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 serem atingidas e de </a:t>
                      </a:r>
                      <a:r>
                        <a:rPr kumimoji="0" lang="pt-BR" altLang="pt-BR" sz="18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atividades ou projetos a serem executados; </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II-  previsão de </a:t>
                      </a:r>
                      <a:r>
                        <a:rPr kumimoji="0" lang="pt-BR" altLang="pt-BR" sz="18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receitas e de despesas</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 serem realizadas na execução das </a:t>
                      </a:r>
                      <a:r>
                        <a:rPr kumimoji="0" lang="pt-BR" altLang="pt-BR" sz="18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atividades ou dos projetos</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987675" y="3933825"/>
            <a:ext cx="935038" cy="6492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56336"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5- COMO ELABORAR O PLANO DE TRABALHO</a:t>
            </a:r>
            <a:endParaRPr lang="pt-BR" altLang="pt-BR" sz="1200" b="1" smtClean="0"/>
          </a:p>
        </p:txBody>
      </p:sp>
      <p:graphicFrame>
        <p:nvGraphicFramePr>
          <p:cNvPr id="218129" name="Group 17"/>
          <p:cNvGraphicFramePr>
            <a:graphicFrameLocks noGrp="1"/>
          </p:cNvGraphicFramePr>
          <p:nvPr/>
        </p:nvGraphicFramePr>
        <p:xfrm>
          <a:off x="395288" y="3357563"/>
          <a:ext cx="2232025" cy="1943100"/>
        </p:xfrm>
        <a:graphic>
          <a:graphicData uri="http://schemas.openxmlformats.org/drawingml/2006/table">
            <a:tbl>
              <a:tblPr/>
              <a:tblGrid>
                <a:gridCol w="2232025"/>
              </a:tblGrid>
              <a:tr h="19431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endPar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 que o Plano de Trabalho deverá contemplar?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2736" name="Group 32"/>
          <p:cNvGraphicFramePr>
            <a:graphicFrameLocks noGrp="1"/>
          </p:cNvGraphicFramePr>
          <p:nvPr/>
        </p:nvGraphicFramePr>
        <p:xfrm>
          <a:off x="4356100" y="2852738"/>
          <a:ext cx="4537075" cy="3744912"/>
        </p:xfrm>
        <a:graphic>
          <a:graphicData uri="http://schemas.openxmlformats.org/drawingml/2006/table">
            <a:tbl>
              <a:tblPr/>
              <a:tblGrid>
                <a:gridCol w="4537075"/>
              </a:tblGrid>
              <a:tr h="37449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III - </a:t>
                      </a:r>
                      <a:r>
                        <a:rPr kumimoji="0" lang="pt-BR" altLang="pt-BR" sz="20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forma de execução das atividades ou dos projetos</a:t>
                      </a: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e de cumprimento das metas a eles atreladas;   </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IV - definição dos </a:t>
                      </a:r>
                      <a:r>
                        <a:rPr kumimoji="0" lang="pt-BR" altLang="pt-BR" sz="20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parâmetros a serem utilizados para a aferição do cumprimento das metas. </a:t>
                      </a: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987675" y="3933825"/>
            <a:ext cx="935038" cy="6492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57360"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5- COMO ELABORAR O PLANO DE TRABALHO</a:t>
            </a:r>
            <a:endParaRPr lang="pt-BR" altLang="pt-BR" sz="1200" b="1" smtClean="0"/>
          </a:p>
        </p:txBody>
      </p:sp>
      <p:graphicFrame>
        <p:nvGraphicFramePr>
          <p:cNvPr id="222225" name="Group 17"/>
          <p:cNvGraphicFramePr>
            <a:graphicFrameLocks noGrp="1"/>
          </p:cNvGraphicFramePr>
          <p:nvPr/>
        </p:nvGraphicFramePr>
        <p:xfrm>
          <a:off x="395288" y="3141663"/>
          <a:ext cx="2232025" cy="1295400"/>
        </p:xfrm>
        <a:graphic>
          <a:graphicData uri="http://schemas.openxmlformats.org/drawingml/2006/table">
            <a:tbl>
              <a:tblPr/>
              <a:tblGrid>
                <a:gridCol w="2232025"/>
              </a:tblGrid>
              <a:tr h="1295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Plano de Trabalho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22231" name="Group 23"/>
          <p:cNvGraphicFramePr>
            <a:graphicFrameLocks noGrp="1"/>
          </p:cNvGraphicFramePr>
          <p:nvPr/>
        </p:nvGraphicFramePr>
        <p:xfrm>
          <a:off x="4356100" y="2852738"/>
          <a:ext cx="4537075" cy="3744912"/>
        </p:xfrm>
        <a:graphic>
          <a:graphicData uri="http://schemas.openxmlformats.org/drawingml/2006/table">
            <a:tbl>
              <a:tblPr/>
              <a:tblGrid>
                <a:gridCol w="4537075"/>
              </a:tblGrid>
              <a:tr h="37449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altLang="pt-BR" sz="2000" b="0" i="0" u="none" strike="noStrike" cap="none" normalizeH="0" baseline="0" dirty="0" smtClean="0">
                        <a:ln>
                          <a:noFill/>
                        </a:ln>
                        <a:solidFill>
                          <a:srgbClr val="FF0066"/>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28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“Roteiro para</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28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Elaboração de Projeto e Formulário de Plano de Trabalho” =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altLang="pt-BR" sz="28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28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artigo 35 do Decreto 8.726/2016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987675" y="3933825"/>
            <a:ext cx="935038" cy="6492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58384"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Número de Slide 3"/>
          <p:cNvSpPr txBox="1">
            <a:spLocks noGrp="1"/>
          </p:cNvSpPr>
          <p:nvPr/>
        </p:nvSpPr>
        <p:spPr bwMode="auto">
          <a:xfrm>
            <a:off x="6553200" y="6356350"/>
            <a:ext cx="2133600" cy="365125"/>
          </a:xfrm>
          <a:prstGeom prst="rect">
            <a:avLst/>
          </a:prstGeom>
          <a:noFill/>
          <a:ln w="9525">
            <a:noFill/>
            <a:miter lim="800000"/>
            <a:headEnd/>
            <a:tailEnd/>
          </a:ln>
        </p:spPr>
        <p:txBody>
          <a:bodyPr/>
          <a:lstStyle/>
          <a:p>
            <a:pPr eaLnBrk="1" hangingPunct="1"/>
            <a:fld id="{54B1B64D-ED2A-458F-95DB-7277D78EA852}" type="slidenum">
              <a:rPr lang="pt-BR" altLang="pt-BR">
                <a:latin typeface="Calibri" pitchFamily="34" charset="0"/>
              </a:rPr>
              <a:pPr eaLnBrk="1" hangingPunct="1"/>
              <a:t>57</a:t>
            </a:fld>
            <a:endParaRPr lang="pt-BR" altLang="pt-BR">
              <a:latin typeface="Calibri" pitchFamily="34" charset="0"/>
            </a:endParaRPr>
          </a:p>
        </p:txBody>
      </p:sp>
      <p:sp>
        <p:nvSpPr>
          <p:cNvPr id="59395" name="Título 6"/>
          <p:cNvSpPr>
            <a:spLocks noGrp="1"/>
          </p:cNvSpPr>
          <p:nvPr>
            <p:ph type="title" idx="4294967295"/>
          </p:nvPr>
        </p:nvSpPr>
        <p:spPr/>
        <p:txBody>
          <a:bodyPr/>
          <a:lstStyle/>
          <a:p>
            <a:pPr eaLnBrk="1" hangingPunct="1"/>
            <a:endParaRPr lang="pt-BR" altLang="pt-BR" smtClean="0"/>
          </a:p>
        </p:txBody>
      </p:sp>
      <p:sp>
        <p:nvSpPr>
          <p:cNvPr id="100356" name="Rectangle 7"/>
          <p:cNvSpPr>
            <a:spLocks noGrp="1"/>
          </p:cNvSpPr>
          <p:nvPr>
            <p:ph idx="4294967295"/>
          </p:nvPr>
        </p:nvSpPr>
        <p:spPr>
          <a:xfrm>
            <a:off x="468313" y="1412875"/>
            <a:ext cx="8229600" cy="5140325"/>
          </a:xfrm>
        </p:spPr>
        <p:txBody>
          <a:bodyPr/>
          <a:lstStyle/>
          <a:p>
            <a:pPr marL="609600" indent="14288" algn="ctr" eaLnBrk="1" hangingPunct="1">
              <a:lnSpc>
                <a:spcPct val="90000"/>
              </a:lnSpc>
              <a:buFontTx/>
              <a:buNone/>
              <a:defRPr/>
            </a:pPr>
            <a:r>
              <a:rPr lang="pt-BR" altLang="pt-BR" sz="2400" dirty="0" smtClean="0"/>
              <a:t> </a:t>
            </a:r>
            <a:br>
              <a:rPr lang="pt-BR" altLang="pt-BR" sz="2400" dirty="0" smtClean="0"/>
            </a:br>
            <a:endParaRPr lang="pt-BR" altLang="pt-BR" sz="2400" dirty="0" smtClean="0"/>
          </a:p>
          <a:p>
            <a:pPr marL="609600" indent="14288" algn="ctr" eaLnBrk="1" hangingPunct="1">
              <a:lnSpc>
                <a:spcPct val="90000"/>
              </a:lnSpc>
              <a:buFontTx/>
              <a:buNone/>
              <a:defRPr/>
            </a:pPr>
            <a:endParaRPr lang="pt-BR" altLang="pt-BR" sz="2400" dirty="0" smtClean="0"/>
          </a:p>
          <a:p>
            <a:pPr marL="609600" indent="14288" algn="ctr" eaLnBrk="1" hangingPunct="1">
              <a:lnSpc>
                <a:spcPct val="90000"/>
              </a:lnSpc>
              <a:buFontTx/>
              <a:buNone/>
              <a:defRPr/>
            </a:pPr>
            <a:endParaRPr lang="pt-BR" altLang="pt-BR" sz="2400" dirty="0" smtClean="0"/>
          </a:p>
          <a:p>
            <a:pPr marL="609600" indent="14288" algn="ctr" eaLnBrk="1" hangingPunct="1">
              <a:lnSpc>
                <a:spcPct val="90000"/>
              </a:lnSpc>
              <a:buFontTx/>
              <a:buNone/>
              <a:defRPr/>
            </a:pPr>
            <a:endParaRPr lang="pt-BR" sz="2000" b="1" dirty="0" smtClean="0">
              <a:latin typeface="+mj-lt"/>
            </a:endParaRPr>
          </a:p>
          <a:p>
            <a:pPr marL="609600" indent="14288" algn="ctr" eaLnBrk="1" hangingPunct="1">
              <a:lnSpc>
                <a:spcPct val="90000"/>
              </a:lnSpc>
              <a:buFontTx/>
              <a:buNone/>
              <a:defRPr/>
            </a:pPr>
            <a:endParaRPr lang="pt-BR" sz="2000" b="1" dirty="0">
              <a:latin typeface="+mj-lt"/>
            </a:endParaRPr>
          </a:p>
          <a:p>
            <a:pPr marL="609600" indent="14288" algn="ctr" eaLnBrk="1" hangingPunct="1">
              <a:lnSpc>
                <a:spcPct val="90000"/>
              </a:lnSpc>
              <a:buFontTx/>
              <a:buNone/>
              <a:defRPr/>
            </a:pPr>
            <a:r>
              <a:rPr lang="pt-BR" sz="2000" b="1" dirty="0" smtClean="0">
                <a:latin typeface="+mj-lt"/>
              </a:rPr>
              <a:t>6 – CHAMAMENTO PÚBLICO </a:t>
            </a:r>
            <a:br>
              <a:rPr lang="pt-BR" sz="2000" b="1" dirty="0" smtClean="0">
                <a:latin typeface="+mj-lt"/>
              </a:rPr>
            </a:br>
            <a:r>
              <a:rPr lang="pt-BR" altLang="pt-BR" sz="2000" b="1" dirty="0" smtClean="0">
                <a:latin typeface="+mj-lt"/>
              </a:rPr>
              <a:t/>
            </a:r>
            <a:br>
              <a:rPr lang="pt-BR" altLang="pt-BR" sz="2000" b="1" dirty="0" smtClean="0">
                <a:latin typeface="+mj-lt"/>
              </a:rPr>
            </a:br>
            <a:r>
              <a:rPr lang="pt-BR" altLang="pt-BR" sz="2400" dirty="0" smtClean="0"/>
              <a:t> </a:t>
            </a:r>
            <a:br>
              <a:rPr lang="pt-BR" altLang="pt-BR" sz="2400" dirty="0" smtClean="0"/>
            </a:br>
            <a:endParaRPr lang="pt-BR" altLang="pt-BR" sz="2400" dirty="0" smtClean="0"/>
          </a:p>
        </p:txBody>
      </p:sp>
      <p:pic>
        <p:nvPicPr>
          <p:cNvPr id="59397"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3600" b="1" smtClean="0"/>
              <a:t/>
            </a:r>
            <a:br>
              <a:rPr lang="pt-BR" altLang="pt-BR" sz="3600" b="1" smtClean="0"/>
            </a:br>
            <a:r>
              <a:rPr lang="pt-BR" sz="1600" b="1" smtClean="0"/>
              <a:t>6 – CHAMAMENTO PÚBLICO </a:t>
            </a:r>
            <a:br>
              <a:rPr lang="pt-BR" sz="1600" b="1" smtClean="0"/>
            </a:br>
            <a:r>
              <a:rPr lang="pt-BR" altLang="pt-BR" sz="1600" b="1" smtClean="0"/>
              <a:t/>
            </a:r>
            <a:br>
              <a:rPr lang="pt-BR" altLang="pt-BR" sz="1600" b="1" smtClean="0"/>
            </a:br>
            <a:r>
              <a:rPr lang="pt-BR" altLang="pt-BR" sz="1600" b="1" smtClean="0"/>
              <a:t/>
            </a:r>
            <a:br>
              <a:rPr lang="pt-BR" altLang="pt-BR" sz="1600" b="1" smtClean="0"/>
            </a:br>
            <a:endParaRPr lang="pt-BR" altLang="pt-BR" sz="1600" b="1" smtClean="0"/>
          </a:p>
        </p:txBody>
      </p:sp>
      <p:graphicFrame>
        <p:nvGraphicFramePr>
          <p:cNvPr id="224273" name="Group 17"/>
          <p:cNvGraphicFramePr>
            <a:graphicFrameLocks noGrp="1"/>
          </p:cNvGraphicFramePr>
          <p:nvPr/>
        </p:nvGraphicFramePr>
        <p:xfrm>
          <a:off x="323850" y="2636838"/>
          <a:ext cx="8569325" cy="4049712"/>
        </p:xfrm>
        <a:graphic>
          <a:graphicData uri="http://schemas.openxmlformats.org/drawingml/2006/table">
            <a:tbl>
              <a:tblPr/>
              <a:tblGrid>
                <a:gridCol w="8569325"/>
              </a:tblGrid>
              <a:tr h="40497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pt-BR" altLang="pt-BR" sz="3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Chamamento Público</a:t>
                      </a:r>
                    </a:p>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endParaRPr kumimoji="0" lang="pt-BR" altLang="pt-BR" sz="3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03" marB="457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0425" name="Picture 24" descr="editais">
            <a:hlinkClick r:id="rId2"/>
          </p:cNvPr>
          <p:cNvPicPr>
            <a:picLocks noChangeAspect="1" noChangeArrowheads="1"/>
          </p:cNvPicPr>
          <p:nvPr/>
        </p:nvPicPr>
        <p:blipFill>
          <a:blip r:embed="rId3" cstate="print"/>
          <a:srcRect/>
          <a:stretch>
            <a:fillRect/>
          </a:stretch>
        </p:blipFill>
        <p:spPr bwMode="auto">
          <a:xfrm>
            <a:off x="3348038" y="4652963"/>
            <a:ext cx="2087562" cy="1946275"/>
          </a:xfrm>
          <a:prstGeom prst="rect">
            <a:avLst/>
          </a:prstGeom>
          <a:noFill/>
          <a:ln w="9525">
            <a:noFill/>
            <a:miter lim="800000"/>
            <a:headEnd/>
            <a:tailEnd/>
          </a:ln>
        </p:spPr>
      </p:pic>
      <p:pic>
        <p:nvPicPr>
          <p:cNvPr id="60426" name="Picture 16" descr="marcaOficial_SP"/>
          <p:cNvPicPr>
            <a:picLocks noChangeAspect="1" noChangeArrowheads="1"/>
          </p:cNvPicPr>
          <p:nvPr/>
        </p:nvPicPr>
        <p:blipFill>
          <a:blip r:embed="rId4"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6 – CHAMAMENTO PÚBLICO </a:t>
            </a:r>
            <a:br>
              <a:rPr lang="pt-BR" sz="1200" b="1" smtClean="0"/>
            </a:br>
            <a:r>
              <a:rPr lang="pt-BR" altLang="pt-BR" sz="1200" b="1" smtClean="0"/>
              <a:t/>
            </a:r>
            <a:br>
              <a:rPr lang="pt-BR" altLang="pt-BR" sz="1200" b="1" smtClean="0"/>
            </a:br>
            <a:endParaRPr lang="pt-BR" altLang="pt-BR" sz="1200" b="1" smtClean="0"/>
          </a:p>
        </p:txBody>
      </p:sp>
      <p:graphicFrame>
        <p:nvGraphicFramePr>
          <p:cNvPr id="227345" name="Group 17"/>
          <p:cNvGraphicFramePr>
            <a:graphicFrameLocks noGrp="1"/>
          </p:cNvGraphicFramePr>
          <p:nvPr/>
        </p:nvGraphicFramePr>
        <p:xfrm>
          <a:off x="395288" y="3141663"/>
          <a:ext cx="2232025" cy="1295400"/>
        </p:xfrm>
        <a:graphic>
          <a:graphicData uri="http://schemas.openxmlformats.org/drawingml/2006/table">
            <a:tbl>
              <a:tblPr/>
              <a:tblGrid>
                <a:gridCol w="2232025"/>
              </a:tblGrid>
              <a:tr h="1295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Chamamento Público - requisitos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6215" name="Group 23"/>
          <p:cNvGraphicFramePr>
            <a:graphicFrameLocks noGrp="1"/>
          </p:cNvGraphicFramePr>
          <p:nvPr/>
        </p:nvGraphicFramePr>
        <p:xfrm>
          <a:off x="4356100" y="2708275"/>
          <a:ext cx="4537075" cy="4113213"/>
        </p:xfrm>
        <a:graphic>
          <a:graphicData uri="http://schemas.openxmlformats.org/drawingml/2006/table">
            <a:tbl>
              <a:tblPr/>
              <a:tblGrid>
                <a:gridCol w="4537075"/>
              </a:tblGrid>
              <a:tr h="4113213">
                <a:tc>
                  <a:txBody>
                    <a:bodyPr/>
                    <a:lstStyle>
                      <a:lvl1pPr marL="533400" indent="-533400">
                        <a:spcBef>
                          <a:spcPct val="20000"/>
                        </a:spcBef>
                        <a:defRPr sz="2800">
                          <a:solidFill>
                            <a:schemeClr val="tx1"/>
                          </a:solidFill>
                          <a:latin typeface="Arial" panose="020B0604020202020204" pitchFamily="34" charset="0"/>
                          <a:cs typeface="Arial" panose="020B0604020202020204" pitchFamily="34" charset="0"/>
                        </a:defRPr>
                      </a:lvl1pPr>
                      <a:lvl2pPr marL="914400" indent="-457200">
                        <a:spcBef>
                          <a:spcPct val="20000"/>
                        </a:spcBef>
                        <a:defRPr sz="2400">
                          <a:solidFill>
                            <a:schemeClr val="tx1"/>
                          </a:solidFill>
                          <a:latin typeface="Arial" panose="020B0604020202020204" pitchFamily="34" charset="0"/>
                          <a:cs typeface="Arial" panose="020B0604020202020204" pitchFamily="34" charset="0"/>
                        </a:defRPr>
                      </a:lvl2pPr>
                      <a:lvl3pPr marL="1295400" indent="-381000">
                        <a:spcBef>
                          <a:spcPct val="20000"/>
                        </a:spcBef>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defRPr>
                          <a:solidFill>
                            <a:schemeClr val="tx1"/>
                          </a:solidFill>
                          <a:latin typeface="Arial" panose="020B0604020202020204" pitchFamily="34" charset="0"/>
                          <a:cs typeface="Arial" panose="020B0604020202020204" pitchFamily="34" charset="0"/>
                        </a:defRPr>
                      </a:lvl4pPr>
                      <a:lvl5pPr marL="2171700" indent="-342900">
                        <a:spcBef>
                          <a:spcPct val="20000"/>
                        </a:spcBef>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Deverá ser amplamente divulgado </a:t>
                      </a:r>
                      <a:r>
                        <a:rPr kumimoji="0" lang="pt-BR" altLang="pt-BR"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em página do sítio oficial da administração pública</a:t>
                      </a:r>
                      <a:r>
                        <a:rPr kumimoji="0" lang="pt-BR" altLang="pt-BR"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na internet, </a:t>
                      </a:r>
                      <a:r>
                        <a:rPr kumimoji="0" lang="pt-BR" altLang="pt-BR" sz="2800" b="1" i="0" u="sng" strike="noStrike" cap="none" normalizeH="0" baseline="0" dirty="0" smtClean="0">
                          <a:ln>
                            <a:noFill/>
                          </a:ln>
                          <a:solidFill>
                            <a:schemeClr val="tx1"/>
                          </a:solidFill>
                          <a:effectLst/>
                          <a:latin typeface="Arial" panose="020B0604020202020204" pitchFamily="34" charset="0"/>
                          <a:cs typeface="Arial" panose="020B0604020202020204" pitchFamily="34" charset="0"/>
                        </a:rPr>
                        <a:t>com antecedência mínima de 30 dias.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987675" y="3933825"/>
            <a:ext cx="935038" cy="6492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61456"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400" b="1" smtClean="0"/>
              <a:t/>
            </a:r>
            <a:br>
              <a:rPr lang="pt-BR" altLang="pt-BR" sz="2400" b="1" smtClean="0"/>
            </a:br>
            <a:r>
              <a:rPr lang="pt-BR" altLang="pt-BR" sz="1800" b="1" smtClean="0"/>
              <a:t/>
            </a:r>
            <a:br>
              <a:rPr lang="pt-BR" altLang="pt-BR" sz="1800" b="1" smtClean="0"/>
            </a:br>
            <a:r>
              <a:rPr lang="pt-BR" altLang="pt-BR" sz="2400" b="1" smtClean="0"/>
              <a:t/>
            </a:r>
            <a:br>
              <a:rPr lang="pt-BR" altLang="pt-BR" sz="2400" b="1" smtClean="0"/>
            </a:br>
            <a:endParaRPr lang="pt-BR" altLang="pt-BR" sz="2400" b="1" smtClean="0"/>
          </a:p>
        </p:txBody>
      </p:sp>
      <p:sp>
        <p:nvSpPr>
          <p:cNvPr id="12" name="Seta para a direita 11"/>
          <p:cNvSpPr/>
          <p:nvPr/>
        </p:nvSpPr>
        <p:spPr>
          <a:xfrm>
            <a:off x="4046538" y="1582738"/>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srgbClr val="FFFFFF"/>
              </a:solidFill>
            </a:endParaRPr>
          </a:p>
        </p:txBody>
      </p:sp>
      <p:pic>
        <p:nvPicPr>
          <p:cNvPr id="8196" name="Picture 17" descr="contas">
            <a:hlinkClick r:id="rId2"/>
          </p:cNvPr>
          <p:cNvPicPr>
            <a:picLocks noChangeAspect="1" noChangeArrowheads="1"/>
          </p:cNvPicPr>
          <p:nvPr/>
        </p:nvPicPr>
        <p:blipFill>
          <a:blip r:embed="rId3" cstate="print"/>
          <a:srcRect/>
          <a:stretch>
            <a:fillRect/>
          </a:stretch>
        </p:blipFill>
        <p:spPr bwMode="auto">
          <a:xfrm>
            <a:off x="5988050" y="5108575"/>
            <a:ext cx="2833688" cy="1720850"/>
          </a:xfrm>
          <a:prstGeom prst="rect">
            <a:avLst/>
          </a:prstGeom>
          <a:noFill/>
          <a:ln w="9525">
            <a:noFill/>
            <a:miter lim="800000"/>
            <a:headEnd/>
            <a:tailEnd/>
          </a:ln>
        </p:spPr>
      </p:pic>
      <p:pic>
        <p:nvPicPr>
          <p:cNvPr id="8197" name="Picture 5" descr="marcaOficial_SP"/>
          <p:cNvPicPr>
            <a:picLocks noChangeAspect="1" noChangeArrowheads="1"/>
          </p:cNvPicPr>
          <p:nvPr/>
        </p:nvPicPr>
        <p:blipFill>
          <a:blip r:embed="rId4" cstate="print"/>
          <a:srcRect/>
          <a:stretch>
            <a:fillRect/>
          </a:stretch>
        </p:blipFill>
        <p:spPr bwMode="auto">
          <a:xfrm>
            <a:off x="3589338" y="7938"/>
            <a:ext cx="1676400" cy="1000125"/>
          </a:xfrm>
          <a:prstGeom prst="rect">
            <a:avLst/>
          </a:prstGeom>
          <a:noFill/>
          <a:ln w="9525">
            <a:noFill/>
            <a:miter lim="800000"/>
            <a:headEnd/>
            <a:tailEnd/>
          </a:ln>
          <a:effectLst/>
        </p:spPr>
      </p:pic>
      <p:pic>
        <p:nvPicPr>
          <p:cNvPr id="8198" name="Picture 2" descr="http://webbizz.com.br/wp-content/uploads/2016/01/Como-elaborar-um-bom-Planejamento-Estrategico-de-Marketing-Digital.jpg"/>
          <p:cNvPicPr>
            <a:picLocks noChangeAspect="1" noChangeArrowheads="1"/>
          </p:cNvPicPr>
          <p:nvPr/>
        </p:nvPicPr>
        <p:blipFill>
          <a:blip r:embed="rId5" cstate="print"/>
          <a:srcRect/>
          <a:stretch>
            <a:fillRect/>
          </a:stretch>
        </p:blipFill>
        <p:spPr bwMode="auto">
          <a:xfrm>
            <a:off x="423863" y="1057275"/>
            <a:ext cx="2616200" cy="1509713"/>
          </a:xfrm>
          <a:prstGeom prst="rect">
            <a:avLst/>
          </a:prstGeom>
          <a:noFill/>
          <a:ln w="9525">
            <a:noFill/>
            <a:miter lim="800000"/>
            <a:headEnd/>
            <a:tailEnd/>
          </a:ln>
        </p:spPr>
      </p:pic>
      <p:sp>
        <p:nvSpPr>
          <p:cNvPr id="8199" name="AutoShape 4" descr="data:image/jpeg;base64,/9j/4AAQSkZJRgABAQAAAQABAAD/2wCEAAkGBxQQEhQPEBQUFBQUFRUUFRQUFBQXFRcUFRgXFxQTFBQYHCggGBolHBcUITEhJSkrLi4uFx8zODMsNygtLisBCgoKDg0OFRAQGC8dHyMzKzI3LCwsLDcsLS4uKyw0LDcsLCwsLCssLTcsLCwtLCwsLDcrLCssLDcsLCsrLDc3LP/AABEIAL8BCAMBIgACEQEDEQH/xAAcAAABBQEBAQAAAAAAAAAAAAAAAQUGBwgEAwL/xABOEAABAwIDBAQKBgYHBgcAAAABAAIDBBEFEiEGBzFBEyJRcTQ1YXJzgZGhsbIIFDIzs8EkQnTC0fAjUmKDkqLhFSVTgsPSJkNERWR1hP/EABoBAQEAAwEBAAAAAAAAAAAAAAABAwQFAgb/xAAjEQEAAgICAQMFAAAAAAAAAAAAAQIDEQQSIRMxQQUiQlHB/9oADAMBAAIRAxEAPwC8UIQgEIQgEIQgEiVCBEJUIBCEIBCEIBC+Xjs0VJbS7z8Swqrkp6iKKVgcejcWujzMuQDcXBOiC70hVM0u/wBisOkpJAeeWRpHquAn+g3zYfILvL4z2Oy/k5B24lvRpKWqfR1QkiLDo8tu11iRfTuUmwraGmqgHU88clwD1XC9j5FW21EuB4zZ0lQyKUcJWkB2vJw4Ed6qvaDAzhZEtJXxyhziAYHPY8DiMwGiDWKFmDAd7mI0uVr5G1DB+rKBm/xjVSWu39zFgENKxry3rOe8uAdzLQANLoL7SFZmk30YoeDoR3RfxK4avexisgt9YyeZGwfkg1I6QDiQO8gLnmxSFn25Y2972/xWSKza+um+8q6g90hb8tk2T10sn25ZHec9x+JQayr9ucPg1kqoh3Ov8Ew1++LDIh1ZHSHsYwlZiAX0gvSp39xhx6OleW30LnAE+Wy5Knf2639HSWP9p6pZCCy8R3110otGGw+VtnevrNUVr9u8Rn0krJrdjXZPkso8kRHdTVT5JWdI979f13F3xQvHDvvWd/5JUG1UIQihCEIBCEIBCRCBUJEIFQhCAQhCBCm7GcDp6xvR1MTJW/2mg27jyTkkQVpX7laCQkx5oyewvIHqzBQ3GdxM7STS1Ebx/VeC0+25V8yyhgLnENA4kmwCqHbjfQ2EmHDmtkdYgzOILAeAygfa7UFU7RbCVlA3pKqNrWXsHZ2G546C9+SjVk6Y/tBUVz+lqpDIRe3YL8Q0cl07PbJVdef0eF7m83kOyf4gCgYkqcdoMGkoZ3U0xaZGWzBpJAJANtQO1NwVQITrhmzNZUgOp6aWRp/Waxxb6iAvHE8EqKbwiGWLz2ED2lA3pUl0qBCltySK0dxOzMNZUSzVEYe2EAsBvl6S7Tc9trgoK7/2TPYHoZbHgejda3bwXi+kkbxjeO9jv4LabYGgAACwFgOwDkF8vpWO0LQfUorFBaRxBSLYVVshRS6yU0Lu9gXEd3eGH/0UH+AIMpYd96zv/JKtVjd1hgNxRwi39kIQSlKkSoBCEiBUJEqAQhCAQhCAQhCAXyXL6Xy5t9DzQRrGdv8AD6TSaqjzf1WHO7/LeyrXavfle8eHR24/0sw0PmsB9fFTDazdNR1xa5hdTuaCLx6g31uQ48UwUu4WmBvJUzOHYGtb70FN4ttPW1xyT1E0ub/ywSGnydG3Q+xPmz+6zEayzuh6BmnWnuzQ8SGfa+C0Ds1sFRYec1PF1/8AiOJc7n6uak1kFbbJbn6OkAfUj6zLYauuIweZDP8AVTbFayKhpnykNjjjboAA0DkAANE52VXfSDmlFBG2MEsdL/SEDg0Mda/ZrZBn/GMRdVTSVMhu6VxefWrM3K7AMrD/ALQqmh0LHFsbDwe8Zese1o6wt2qqG8deF9R5Oa1XuoxCCfDYPqwsI2NjeCdRI1rQ+/eVRLIIWxtDGNDWjQNAAAHkASVVOyRpbI1r2niHAEesFeqqDe5vMNMX4fR26TQSSmxDQQCQ0cyQbe1QVtvcZTtxGVlIGNa2wcIxZoflbe3ruoWvqR5JLjqSSSe0niVL9h93lVihD2Do4L2dK8G1hxyC3W7NFUMOz+BTV8zaenY5znEAkA5Wg8XOPIAXPqWr9kdm4cOgbTwNAtq51tXOPEk8+Q9QXBsHsPBhMbmQuc97yC97uJI4ADkFKQFFfSEiECoSIQKhIhAJUiVAJEqRAJUiVAIQhAIQhAIQhAIQhAIQhAIQhAhXhWUjJmOjkaHMcLFrhcEdy6EIM0b0d3D8PfJVwAfVC8ZRe7o836pHZe49i59zm1v1CsEcriIJ+o4chI4tyvP+G3rWjsewxlVTyU8gu17bW8o1ab94Cx/i1CaaolgNwYpXs/wPLb+7ig1ztHjTKWlkqieq1gII1vmsGn3hY/rKl00j5pDdz3F7ie06+xXZHXz1uGMpXkWdC1trco8pbr22aFSMEJc9rObnBvrJtZYsWWuTevh7vjmmt/K4dyOwcVQ04hVx5wHHomO+zpazy3nqCr1jiDQA0AAaAAWFuyyadjqH6vQ0sNrZYY795aCfeU9LK8EAQlQgRCEqBEJUIEQlQgRKhCAQhCAQhCAQhCAQhCAQhIgVCEiBUJEIFQkQgVIhCAUEx7djSVdZ9fmDj1bujBs1zw7NmPv9qna8as2Y49jXfAqT7CtcPa0VQY0AMa9zA0DQNaC0C3cE9R7ssPZVNrGxZXNcXZbnIXHnb3piwp16kHtkefmXXtRib5Znx3IY0gZe02H+q43G5EYsd7T58ujmwzkvWI/SxWOHK3q5L7CqSkrHwuzxuIINyLmx71Z+FVRliZIdCRr3rf43LjNuNalrZ+POLU727UJAlW21whCEAhCEAhCEAhCEAhCEAhCEAhCEAhCEAkSpEAhCVAiEIQCEIQCEIQC5MVfaGQ9jHfBdaj+2OICKEx/rSdUe8/kVizXilJmXvHWbWiIV9DIWkPboQbg+VOdVPHVHO4iKU2vcdR1tL35cE1gIXzdbzEa+HamsTO/lJcG2YEhDnyMLRrZhBv3qcwRBgDGiwAsAqjikcw3Y4tI5g2VkbLVrpqdr38blt/NNrrq8DLjmesV1LQ5lLR90zuDwEqQJV1GiEIQgEIQgEIQgEIQgEIQgEIQgEIQgEIQgEiVCASJUIEQlQgEiEqBEIQUHy51tVW21NcJp3EHqs6g7NCblSza3FOhiyt+2/Qd3M/z2qvAVyPqOb2xw6HDxfnIXvQ0rppGxN4n3DiSvBTLYXDrA1Dhqbhvde35e9aPHxerkirazZOlJkx7RYQKVzGgk3Gt+3W59ylew3go89/zFNO3w60Z8n/cnbYbwVvnP+Yrf49IpyrRDUy2m3HiZSEJUgSrrNAIQhAIQhAIQhAL4e62pNh/Oq+1FN5tNNLh87KbMZC06NPWIyu0HrsgZcZ3w0FPIYmudNlJDnR6tBGnE8fUpPsrtZTYkzpKaQOt9ph0c0+UHuKyC5hacrgQRoQRYg8xY81ZG4akmdiTZWB3RNjf0hF8uos1p7Te3sQaUSIQga8f2ggoIumqpGxt4DMdXHsaBqSoVSb6aB8gjd0kbSbdI4dTyE21UX+kdTyk0sgBMQ6QG17Bxy2v/AJlSlv57UG1aSqZMxssTg9jwHNc03BB4EFe4Va7iaOePD/0jMGukLoQ7iIy1o0HIZg4+tWUEAVEtrt4VHhpySvD5f+FGbvAN9SOXDmpVUAlpDeNjbvtosg7aUk0VbUioa4OMz3XcD1mlxykE8RZBovZXefRYhIIWOMcjjZrJNC49gPBTYLGuzdNLJVQspwTIZG5cvI9vkWxaYEMaHcbC/eg9V8SSBoLnEAAXJJsAO0lfahW96lmlw2VtNmLuLg29yzK64tz5IGvEt89BDIY29JKBpnYOr6rqZbN7SU+IR9NSyNe0WDgPtNJF7OB1Cx1a2nBWnuCo5/rjpWZhAGWedQ0uu0geXTN7UGiQkcbBCjm2WKdFH0bT1n6acQBr/BY8uSMdZtL1Sk3tFYRTaOuM07yDdoJDeywsD8F1YZhbDSy1MgvYEMHK+mvtTZhdEZ5WxN56nyAcT+XrUt2uywUrIW6XLW2HMAH+C4uKvfvmv7f108luvXHVCI2k2A4mwVsYdTCKNjByA/1VfbLUnS1DextyfYbe+ysoLa+mY9Vtdg5t/MVNeNYIyqtnLgRwLfXp71F8a24ocFtSOcXvAzFjNXDNc9bsU1r2OMcgZ9oscG+dY296x/tPSzRVU7akOEnSPJz31BcbEE8RZdGMVIt315afe3Xrvw0vshvGpMScY4nFkg4MkIDnaE9Xt4KYhY32YpJpaqFtM1xkEjCCwG7esCSSOAsCtiw8BfjYXXt5ei8aqpbE0ySODGtF3OcbAAcSSvZVxvzpJpcPIhDnWN3hl75czTqBxGhQedZvqw9kmRueRv8AXaOr7xdTbZ/aGnr4+lpZWyN52OrT2OHELG5/n+eStn6PdJN9bllDXCHorONiGl2YEW5E2v7UGhEJAhAEqjdqN89VTVc9NHBBlikdGC4vJIB4mxV4ngskbe0j/r1bNlOQVL2ZuWYkkD3FB64rtbDVSGWXDqbOSS4sfKwOJ1JIDrJ8wXe1JRM6KloqSJvMN6S58pJdc8Sq5C+o2FxDW6k6AKi/tgN8Dq2obS1ULIzJox7CbZrjqkO9fsUg3nbwjhAY2OISySajM6zQNdTbU8PeqH2BgdHi1NG8FrmzAFp5HmFOPpG+EU/o/wA3KBrxLfJPUsMVRSUkjD+q4PPs10KjNLtNTxSdK3DaYkG4a98zmA+RpcmCqo3xECRpbmAcL8wQCD7CF4oLUg35VbAGtpqYNaAA1ucAAchrorY3cbcNxanMuTo5I3FsjL5gLWIcDxsQR71lZkTnBzmgkNF3eQE2v7Srr+jp93Wd/wCQQLtVvvkindDSQRuYw5S+RxOY6XsG8LG6hW0W8g4gAKuhpXkcHjpGvHHg8G/MqKVlK+SomZG0uPSSGw7ASSuBzbEgi1tD3jiEE0wDb1tA7pKagpWv5SOdK947iXacSpVh+/eo6RvTU8JjLmhxYXhwaT1iL35KoF7VFK9jWPe0hsgzMJ4OANiR7EGvNodpI6OjfXO6zGtLmgH7RsS1oPltZUtPv2qySBT0+U3sDnOnK+qme8nxAO5nwcs8/VX9H02U5M2XNyzdiCQ1+08E7+lfh1MHHj0b5mNP/KHaepSPCt8E1IwRU1HSRM/qtEndcm9yVWy+4YS9wY0EucbNA4kqjQe7ney7EZ/qlTC2N5bdj2OOUkEAgh3DiPevfaWV7qh+cEWcQ3Q8AdLewKpd1URZisTHCzmlwcDyIIuFqSSna77TQbdoWryuP61esTpmwZfTtvW0d2LwsRx9O4deQaX4ht+HwTZt7PeSOPsbm+P8VOQ23BRTaXZyWom6WNzbZQ2xJHBYeRhmuDpSNsmHLE5u95eOwNP95J3Ae/8AgpfI8NBceABJ7hxTZs3hZposjiC4m5tw5/xXdiH3UnmP+UrPxcc0xViWLNbteZhS+0+++WKokhpYIzHG8szyF13FuhIDToLqFbR7whiBz1dDTPeAAHtdK19hwFw7XnxUZraV8tRUCNpdlklc63Joc65TathiTnZzeJ/s65o6GmY53F5MrnnjpcnTieCluB79JjMxtVBF0bnBpdGXAtuQM3WOoGpVMrono3xhjpGlokAc0nm25F/aCqNX7Y7YMw+iNaW57taY2XtmLsuW55DrBU/Nvzq3XH1emynTK7OdOw66qTb5fE9N5sPwjVEmleIxLlPRkkB3K4tce8KB/q9pKeR/SOw6mB5hj5mtPe3MpNhu+OemYIqekpImDg1geB3nXVVmvakpXyuEcbS5x5BUaG3bb1jiU/1SohbHIQS1zCcpsDe4PqSKsNygIxeEHk2QEeW2oQoNQngsw7dnqV//ANl+7ItOlZ73rbPSUdPPJKW/pNf0jA036mV9r6aHXggqddmEffxecFxrswj7+LzwqJdgx/8AELT/APLPxKk30jvCKf0f5uTxhG66obiwxFz4+g6Tpm2JzkmxsW2tzPNOu9/YCoxV8MlKYwWDK7O4jTraiwPaFBTG3J68HoIvw41GlMt6mHmlq20xIJjhiaSOZ6OO6hoVDlhX3NX6Jv4jVbn0dPuqzvHwCrvYDAH4g6ppYiBI+Hq5vs5muDrE8horv3SbDS4XBKKksMkrjowktDQABqQNdCVBR2An9Pn/AL/4PUcq/vH+e74lW+d11RRz1NY50ZgDJXtsSXm7HHVtrDU9qp+pPXcf7TviUHkSpBtMf0XD/QO/Eco8QrRot3tRitDQzUzoxkY6N/SEiwLybiwN+J00QTveUf8AcDe5nwcqV/8Aa/8A9I+UrR+1+yhq8NdQRuGYN6hdoC5oOW/YLlUptnsdLhWGRR1DmGSSoJswkgAN01IHaeSCu137Pn9Jg9I1cCcNnReqgHbKwe02VRL9hPHp9LJ8y06qg2V3X1FPij62Z0fQ5nuZlcS8lzgRcW00vzVvgKKVJZKhAgC58R+6k8x/yldK86iPOxzP6zSPaLIMpYCf0uu8yp+LlEjz7yrjqt3FRQOr62V8ZiLJujyklxzkkZhbTQ9vJU4Dz8qAKku1p/o6C/Kn/wCrKo0eatuLdzPilJh9RA5gYI8sgeSCB0shcW2BubHyIJFvk8T03mw/CNVLL4rj9PJ/01oHeFsbJX4eykhLekjbGG5iQ0luW9yB2NKpzbjZaXC8PpoKhzTI+WVxyXLQDktYkC/DsQV9ZSHYTwxnd+81R9SXdzHnxCFh/XcG+1zVQ87m/HLP75Kpzu83X1VDiJrJ3RGNvSZcriXOzXtcEacvahQXJZVH9IzwSD0w+Vyt1VD9IzwSD0w+VyCltmcCdXSPia4NyRGQk8wHNbb/ADe5ceEffxee34qU7qvCaj9ld+JEotg330PpG/FBsuhH9GzzW/Be9l40P3bPNb8F7BBmXft40f5kf4caiVRghZRx1+YZZJeiyW1BGfW//J71Ld+vjV/ms/DYm3EPEdP+1n4ToH36P/jF3oz+a0es4bgPGLvRn81o9Az7X+BVPoZPlKyJBT9LO2IGxklDAezM+1/etd7YeBVPoZPlKyZg3hkH7TH+IEHxj2GmknfTuObJl1HPM0O/NaS3J+Koe8rP+8Lw+fuj/DatAbkvFUPeUE8sqg+kd4LTemd8oVvqoPpHeC03pnfKEFK4Fg5qzI1rg3o2F+vPyL42bP6VT+mj+YJ73ffbqf2d3xTHs34VT+mj+ZBs0JUgSoBCEIBIUqEEY3kj/dtT6MrKOE0nTzQwA2MsrIweQL3Bt/etXbyvFtT6MrLeyHh1H+1U/wCK1B4YzQmnmkgJuWG1xz0B/Nag3R+KqXzXfO5Zs218NqPO/datJ7ovFVL5rvncgmKpT6R32KXvf+6rsVJ/SP8AsUve/wDdQU3h+GmaOaUEDoWhxHbcONv8vvT1uy8ZU3pG/M1c+zfg1d6Nvyyro3ZeMqb0jfmag1oAhKEIFVQ/SM8Eg9MPlcreUa272RixWDoJSWlrszHA8HWI/P3IM9bqvCKj9ld+JEotg/30PpG/FaH2I3UR4e+WWWQyukj6MdgBIcTwGvVb7004VuPiiqGyvnc+Nri4N0zG32b6dyC26H7tnmt+C9l8saAABwGg7kpQZm36eNZPNZ+GxNuIeI6f9rPwnVy7wd1zMUnFS2QxyWs/sIAaByPJq8q3dNFJh0WHtkcHxydL0mmrjnuDpw659iCvNwHjF3oz+a0gq+3ebtI8KkdOZDJI5uW/Jo8mg8vtVgBAz7YeBVPoZPlKyZg3hkH7TH+IFsPEKRs0b4X/AGXtc09xFj8VVVBuTjjq21BmcY2SCVrOejg4NOnDkgqDeF4fP/d/hsV/7kvFUPeUzbW7nI6ypNTFK6MPDQ5un6rQ240PIBWBszgcdBTspYblrBxPEntKB2VQfSP8FpvTO+UK3lF9v9jmYtAIXuLHMdnY4dtiNfJw9iDO2777dT+zu+KZNm/Cqf0sfzBaA2S3Rw0XSmWR0j5WZPIG87aDyexNuA7ko6eoZNJM57Y3BzW6XJBBF9EFvhKkCVAIQhAIQhBGN5Xi2p9GVlvZDw6j/aqf8Vq15jOHMqoZKeS+SRpabcdearHBNykdPVx1Jmc6OKRsrGc7tOZgJtwuBzQUvtp4bUed+61aT3ReKqXzHfO5RfafcxFVVDqiKZ0YeQXN7NADbQ9isjAMJjo4I6WG+SMWF+PEn4koHJUn9I/7FL3v/dV2KHbxNiWYtGxjnlj2Eljh5bXvp5EGctm/Bq70bfllXRuy8ZU3pG/M1XJgG52CCCohlkc907cuYG2WwcARp2uK89j9z7KGqbVSTGTJqxv9q4IJ0HYgtUIXyh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ltLang="pt-BR">
              <a:solidFill>
                <a:srgbClr val="000000"/>
              </a:solidFill>
            </a:endParaRPr>
          </a:p>
        </p:txBody>
      </p:sp>
      <p:pic>
        <p:nvPicPr>
          <p:cNvPr id="8200" name="Picture 6" descr="http://sitebarra.com.br/wp-content/uploads/2015/01/Processo-seletivo-450x352.jpg"/>
          <p:cNvPicPr>
            <a:picLocks noChangeAspect="1" noChangeArrowheads="1"/>
          </p:cNvPicPr>
          <p:nvPr/>
        </p:nvPicPr>
        <p:blipFill>
          <a:blip r:embed="rId6" cstate="print"/>
          <a:srcRect/>
          <a:stretch>
            <a:fillRect/>
          </a:stretch>
        </p:blipFill>
        <p:spPr bwMode="auto">
          <a:xfrm>
            <a:off x="5988050" y="1008063"/>
            <a:ext cx="2732088" cy="1509712"/>
          </a:xfrm>
          <a:prstGeom prst="rect">
            <a:avLst/>
          </a:prstGeom>
          <a:noFill/>
          <a:ln w="9525">
            <a:noFill/>
            <a:miter lim="800000"/>
            <a:headEnd/>
            <a:tailEnd/>
          </a:ln>
        </p:spPr>
      </p:pic>
      <p:sp>
        <p:nvSpPr>
          <p:cNvPr id="8201" name="AutoShape 10" descr="Resultado de imagem para icone contrato"/>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pt-BR" altLang="pt-BR">
              <a:solidFill>
                <a:srgbClr val="000000"/>
              </a:solidFill>
            </a:endParaRPr>
          </a:p>
        </p:txBody>
      </p:sp>
      <p:pic>
        <p:nvPicPr>
          <p:cNvPr id="8202" name="Picture 12" descr="https://encrypted-tbn2.gstatic.com/images?q=tbn:ANd9GcSRKmsQ5bB8g3tGMR-6sColmXGBPUeZKtgHjeKIpHus3MSX1wf1sg"/>
          <p:cNvPicPr>
            <a:picLocks noChangeAspect="1" noChangeArrowheads="1"/>
          </p:cNvPicPr>
          <p:nvPr/>
        </p:nvPicPr>
        <p:blipFill>
          <a:blip r:embed="rId7" cstate="print"/>
          <a:srcRect/>
          <a:stretch>
            <a:fillRect/>
          </a:stretch>
        </p:blipFill>
        <p:spPr bwMode="auto">
          <a:xfrm>
            <a:off x="409575" y="3044825"/>
            <a:ext cx="2619375" cy="1512888"/>
          </a:xfrm>
          <a:prstGeom prst="rect">
            <a:avLst/>
          </a:prstGeom>
          <a:noFill/>
          <a:ln w="9525">
            <a:noFill/>
            <a:miter lim="800000"/>
            <a:headEnd/>
            <a:tailEnd/>
          </a:ln>
        </p:spPr>
      </p:pic>
      <p:sp>
        <p:nvSpPr>
          <p:cNvPr id="21" name="Seta para a direita 20"/>
          <p:cNvSpPr/>
          <p:nvPr/>
        </p:nvSpPr>
        <p:spPr>
          <a:xfrm>
            <a:off x="3960813" y="3368675"/>
            <a:ext cx="935037" cy="6492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srgbClr val="FFFFFF"/>
              </a:solidFill>
            </a:endParaRPr>
          </a:p>
        </p:txBody>
      </p:sp>
      <p:pic>
        <p:nvPicPr>
          <p:cNvPr id="8204" name="Picture 16" descr="http://qualiprof.com.br/wp-content/uploads/2013/10/qmsiso.jpg"/>
          <p:cNvPicPr>
            <a:picLocks noChangeAspect="1" noChangeArrowheads="1"/>
          </p:cNvPicPr>
          <p:nvPr/>
        </p:nvPicPr>
        <p:blipFill>
          <a:blip r:embed="rId8" cstate="print"/>
          <a:srcRect/>
          <a:stretch>
            <a:fillRect/>
          </a:stretch>
        </p:blipFill>
        <p:spPr bwMode="auto">
          <a:xfrm>
            <a:off x="5953125" y="3044825"/>
            <a:ext cx="2767013" cy="1296988"/>
          </a:xfrm>
          <a:prstGeom prst="rect">
            <a:avLst/>
          </a:prstGeom>
          <a:noFill/>
          <a:ln w="9525">
            <a:noFill/>
            <a:miter lim="800000"/>
            <a:headEnd/>
            <a:tailEnd/>
          </a:ln>
        </p:spPr>
      </p:pic>
      <p:pic>
        <p:nvPicPr>
          <p:cNvPr id="8205" name="Picture 18" descr="http://www.brvoz.com.br/_images/monitoramento.png"/>
          <p:cNvPicPr>
            <a:picLocks noChangeAspect="1" noChangeArrowheads="1"/>
          </p:cNvPicPr>
          <p:nvPr/>
        </p:nvPicPr>
        <p:blipFill>
          <a:blip r:embed="rId9" cstate="print"/>
          <a:srcRect/>
          <a:stretch>
            <a:fillRect/>
          </a:stretch>
        </p:blipFill>
        <p:spPr bwMode="auto">
          <a:xfrm>
            <a:off x="307975" y="4803775"/>
            <a:ext cx="2732088" cy="2025650"/>
          </a:xfrm>
          <a:prstGeom prst="rect">
            <a:avLst/>
          </a:prstGeom>
          <a:noFill/>
          <a:ln w="9525">
            <a:noFill/>
            <a:miter lim="800000"/>
            <a:headEnd/>
            <a:tailEnd/>
          </a:ln>
        </p:spPr>
      </p:pic>
      <p:sp>
        <p:nvSpPr>
          <p:cNvPr id="25" name="Seta para a direita 24"/>
          <p:cNvSpPr/>
          <p:nvPr/>
        </p:nvSpPr>
        <p:spPr>
          <a:xfrm>
            <a:off x="4046538" y="5537200"/>
            <a:ext cx="935037" cy="6492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srgbClr val="FFFFFF"/>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6 – CHAMAMENTO PÚBLICO </a:t>
            </a:r>
            <a:br>
              <a:rPr lang="pt-BR" sz="1200" b="1" smtClean="0"/>
            </a:br>
            <a:r>
              <a:rPr lang="pt-BR" altLang="pt-BR" sz="1200" b="1" smtClean="0"/>
              <a:t/>
            </a:r>
            <a:br>
              <a:rPr lang="pt-BR" altLang="pt-BR" sz="1200" b="1" smtClean="0"/>
            </a:br>
            <a:endParaRPr lang="pt-BR" altLang="pt-BR" sz="1200" b="1" smtClean="0"/>
          </a:p>
        </p:txBody>
      </p:sp>
      <p:graphicFrame>
        <p:nvGraphicFramePr>
          <p:cNvPr id="227345" name="Group 17"/>
          <p:cNvGraphicFramePr>
            <a:graphicFrameLocks noGrp="1"/>
          </p:cNvGraphicFramePr>
          <p:nvPr/>
        </p:nvGraphicFramePr>
        <p:xfrm>
          <a:off x="395288" y="3141663"/>
          <a:ext cx="2232025" cy="1295400"/>
        </p:xfrm>
        <a:graphic>
          <a:graphicData uri="http://schemas.openxmlformats.org/drawingml/2006/table">
            <a:tbl>
              <a:tblPr/>
              <a:tblGrid>
                <a:gridCol w="2232025"/>
              </a:tblGrid>
              <a:tr h="1295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Chamamento Público - requisitos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936" name="Group 40"/>
          <p:cNvGraphicFramePr>
            <a:graphicFrameLocks noGrp="1"/>
          </p:cNvGraphicFramePr>
          <p:nvPr/>
        </p:nvGraphicFramePr>
        <p:xfrm>
          <a:off x="4356100" y="2708275"/>
          <a:ext cx="4537075" cy="4113213"/>
        </p:xfrm>
        <a:graphic>
          <a:graphicData uri="http://schemas.openxmlformats.org/drawingml/2006/table">
            <a:tbl>
              <a:tblPr/>
              <a:tblGrid>
                <a:gridCol w="4537075"/>
              </a:tblGrid>
              <a:tr h="4113213">
                <a:tc>
                  <a:txBody>
                    <a:bodyPr/>
                    <a:lstStyle>
                      <a:lvl1pPr marL="533400" indent="-533400">
                        <a:spcBef>
                          <a:spcPct val="20000"/>
                        </a:spcBef>
                        <a:defRPr sz="2800">
                          <a:solidFill>
                            <a:schemeClr val="tx1"/>
                          </a:solidFill>
                          <a:latin typeface="Arial" panose="020B0604020202020204" pitchFamily="34" charset="0"/>
                          <a:cs typeface="Arial" panose="020B0604020202020204" pitchFamily="34" charset="0"/>
                        </a:defRPr>
                      </a:lvl1pPr>
                      <a:lvl2pPr marL="914400" indent="-457200">
                        <a:spcBef>
                          <a:spcPct val="20000"/>
                        </a:spcBef>
                        <a:defRPr sz="2400">
                          <a:solidFill>
                            <a:schemeClr val="tx1"/>
                          </a:solidFill>
                          <a:latin typeface="Arial" panose="020B0604020202020204" pitchFamily="34" charset="0"/>
                          <a:cs typeface="Arial" panose="020B0604020202020204" pitchFamily="34" charset="0"/>
                        </a:defRPr>
                      </a:lvl2pPr>
                      <a:lvl3pPr marL="1295400" indent="-381000">
                        <a:spcBef>
                          <a:spcPct val="20000"/>
                        </a:spcBef>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defRPr>
                          <a:solidFill>
                            <a:schemeClr val="tx1"/>
                          </a:solidFill>
                          <a:latin typeface="Arial" panose="020B0604020202020204" pitchFamily="34" charset="0"/>
                          <a:cs typeface="Arial" panose="020B0604020202020204" pitchFamily="34" charset="0"/>
                        </a:defRPr>
                      </a:lvl4pPr>
                      <a:lvl5pPr marL="2171700" indent="-342900">
                        <a:spcBef>
                          <a:spcPct val="20000"/>
                        </a:spcBef>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just" defTabSz="914400" rtl="0" eaLnBrk="0" fontAlgn="base" latinLnBrk="0" hangingPunct="0">
                        <a:lnSpc>
                          <a:spcPct val="100000"/>
                        </a:lnSpc>
                        <a:spcBef>
                          <a:spcPct val="20000"/>
                        </a:spcBef>
                        <a:spcAft>
                          <a:spcPct val="0"/>
                        </a:spcAft>
                        <a:buClrTx/>
                        <a:buSzTx/>
                        <a:buFontTx/>
                        <a:buAutoNum type="arabicParenR"/>
                        <a:tabLst/>
                      </a:pPr>
                      <a:r>
                        <a:rPr kumimoji="0" lang="pt-BR" altLang="pt-B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 programação orçamentária;     </a:t>
                      </a: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 o objeto da parceria;</a:t>
                      </a: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pt-B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 as datas, os prazos, as condições, </a:t>
                      </a:r>
                      <a:r>
                        <a:rPr kumimoji="0" lang="pt-BR" altLang="pt-BR" sz="17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o local e a forma de apresentação das propostas;</a:t>
                      </a: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pt-BR" sz="1700" b="1" i="0" u="sng"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 as datas e </a:t>
                      </a:r>
                      <a:r>
                        <a:rPr kumimoji="0" lang="pt-BR" altLang="pt-BR" sz="17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os critérios de seleção e julgamento das propostas</a:t>
                      </a:r>
                      <a:r>
                        <a:rPr kumimoji="0" lang="pt-BR" altLang="pt-B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inclusive no que se refere à </a:t>
                      </a:r>
                      <a:r>
                        <a:rPr kumimoji="0" lang="pt-BR" altLang="pt-BR" sz="17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metodologia de pontuação e ao peso atribuído a cada um dos critérios estabelecidos</a:t>
                      </a:r>
                      <a:r>
                        <a:rPr kumimoji="0" lang="pt-BR" altLang="pt-B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987675" y="3933825"/>
            <a:ext cx="935038" cy="6492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62480"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6 – CHAMAMENTO PÚBLICO </a:t>
            </a:r>
            <a:br>
              <a:rPr lang="pt-BR" sz="1200" b="1" smtClean="0"/>
            </a:br>
            <a:r>
              <a:rPr lang="pt-BR" altLang="pt-BR" sz="1200" b="1" smtClean="0"/>
              <a:t/>
            </a:r>
            <a:br>
              <a:rPr lang="pt-BR" altLang="pt-BR" sz="1200" b="1" smtClean="0"/>
            </a:br>
            <a:endParaRPr lang="pt-BR" altLang="pt-BR" sz="1200" b="1" smtClean="0"/>
          </a:p>
        </p:txBody>
      </p:sp>
      <p:graphicFrame>
        <p:nvGraphicFramePr>
          <p:cNvPr id="226321" name="Group 17"/>
          <p:cNvGraphicFramePr>
            <a:graphicFrameLocks noGrp="1"/>
          </p:cNvGraphicFramePr>
          <p:nvPr/>
        </p:nvGraphicFramePr>
        <p:xfrm>
          <a:off x="395288" y="3141663"/>
          <a:ext cx="2232025" cy="1295400"/>
        </p:xfrm>
        <a:graphic>
          <a:graphicData uri="http://schemas.openxmlformats.org/drawingml/2006/table">
            <a:tbl>
              <a:tblPr/>
              <a:tblGrid>
                <a:gridCol w="2232025"/>
              </a:tblGrid>
              <a:tr h="1295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Chamamento Público - requisitos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4183" name="Group 39"/>
          <p:cNvGraphicFramePr>
            <a:graphicFrameLocks noGrp="1"/>
          </p:cNvGraphicFramePr>
          <p:nvPr/>
        </p:nvGraphicFramePr>
        <p:xfrm>
          <a:off x="4140200" y="2852738"/>
          <a:ext cx="4752975" cy="3865562"/>
        </p:xfrm>
        <a:graphic>
          <a:graphicData uri="http://schemas.openxmlformats.org/drawingml/2006/table">
            <a:tbl>
              <a:tblPr/>
              <a:tblGrid>
                <a:gridCol w="4752975"/>
              </a:tblGrid>
              <a:tr h="3865562">
                <a:tc>
                  <a:txBody>
                    <a:bodyPr/>
                    <a:lstStyle>
                      <a:lvl1pPr marL="533400" indent="-533400">
                        <a:spcBef>
                          <a:spcPct val="20000"/>
                        </a:spcBef>
                        <a:defRPr sz="2800">
                          <a:solidFill>
                            <a:schemeClr val="tx1"/>
                          </a:solidFill>
                          <a:latin typeface="Arial" panose="020B0604020202020204" pitchFamily="34" charset="0"/>
                          <a:cs typeface="Arial" panose="020B0604020202020204" pitchFamily="34" charset="0"/>
                        </a:defRPr>
                      </a:lvl1pPr>
                      <a:lvl2pPr marL="914400" indent="-457200">
                        <a:spcBef>
                          <a:spcPct val="20000"/>
                        </a:spcBef>
                        <a:defRPr sz="2400">
                          <a:solidFill>
                            <a:schemeClr val="tx1"/>
                          </a:solidFill>
                          <a:latin typeface="Arial" panose="020B0604020202020204" pitchFamily="34" charset="0"/>
                          <a:cs typeface="Arial" panose="020B0604020202020204" pitchFamily="34" charset="0"/>
                        </a:defRPr>
                      </a:lvl2pPr>
                      <a:lvl3pPr marL="1295400" indent="-381000">
                        <a:spcBef>
                          <a:spcPct val="20000"/>
                        </a:spcBef>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defRPr>
                          <a:solidFill>
                            <a:schemeClr val="tx1"/>
                          </a:solidFill>
                          <a:latin typeface="Arial" panose="020B0604020202020204" pitchFamily="34" charset="0"/>
                          <a:cs typeface="Arial" panose="020B0604020202020204" pitchFamily="34" charset="0"/>
                        </a:defRPr>
                      </a:lvl4pPr>
                      <a:lvl5pPr marL="2171700" indent="-342900">
                        <a:spcBef>
                          <a:spcPct val="20000"/>
                        </a:spcBef>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 </a:t>
                      </a:r>
                      <a:r>
                        <a:rPr kumimoji="0" lang="pt-BR" altLang="pt-BR" sz="18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o valor</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previsto para a realização do objeto;</a:t>
                      </a: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 as condições para </a:t>
                      </a:r>
                      <a:r>
                        <a:rPr kumimoji="0" lang="pt-BR" altLang="pt-BR" sz="18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interposição de recurso administrativo; </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7) a </a:t>
                      </a:r>
                      <a:r>
                        <a:rPr kumimoji="0" lang="pt-BR" altLang="pt-BR" sz="18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minuta do instrumento</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por meio do qual será celebrada a parceria; </a:t>
                      </a: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8) </a:t>
                      </a:r>
                      <a:r>
                        <a:rPr kumimoji="0" lang="pt-BR" altLang="pt-BR" sz="18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medidas de acessibilidade</a:t>
                      </a:r>
                      <a:r>
                        <a:rPr kumimoji="0" lang="pt-BR" altLang="pt-B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para pessoas com deficiência ou mobilidade reduzida e idosos (caso a caso).        </a:t>
                      </a: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059113" y="346551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63504"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6 – CHAMAMENTO PÚBLICO </a:t>
            </a:r>
            <a:br>
              <a:rPr lang="pt-BR" sz="1200" b="1" smtClean="0"/>
            </a:br>
            <a:r>
              <a:rPr lang="pt-BR" altLang="pt-BR" sz="1200" b="1" smtClean="0"/>
              <a:t/>
            </a:r>
            <a:br>
              <a:rPr lang="pt-BR" altLang="pt-BR" sz="1200" b="1" smtClean="0"/>
            </a:br>
            <a:endParaRPr lang="pt-BR" altLang="pt-BR" sz="1200" b="1" smtClean="0"/>
          </a:p>
        </p:txBody>
      </p:sp>
      <p:graphicFrame>
        <p:nvGraphicFramePr>
          <p:cNvPr id="226321" name="Group 17"/>
          <p:cNvGraphicFramePr>
            <a:graphicFrameLocks noGrp="1"/>
          </p:cNvGraphicFramePr>
          <p:nvPr/>
        </p:nvGraphicFramePr>
        <p:xfrm>
          <a:off x="395288" y="3141663"/>
          <a:ext cx="2232025" cy="1295400"/>
        </p:xfrm>
        <a:graphic>
          <a:graphicData uri="http://schemas.openxmlformats.org/drawingml/2006/table">
            <a:tbl>
              <a:tblPr/>
              <a:tblGrid>
                <a:gridCol w="2232025"/>
              </a:tblGrid>
              <a:tr h="1295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Chamamento Público – </a:t>
                      </a:r>
                      <a:r>
                        <a:rPr kumimoji="0" lang="pt-BR" altLang="pt-BR" sz="1800" b="1" i="0" u="none" strike="noStrike" cap="none" normalizeH="0" baseline="0" smtClean="0">
                          <a:ln>
                            <a:noFill/>
                          </a:ln>
                          <a:solidFill>
                            <a:srgbClr val="FF0066"/>
                          </a:solidFill>
                          <a:effectLst/>
                          <a:latin typeface="Arial" panose="020B0604020202020204" pitchFamily="34" charset="0"/>
                          <a:cs typeface="Arial" panose="020B0604020202020204" pitchFamily="34" charset="0"/>
                        </a:rPr>
                        <a:t>questão territorial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5200" name="Group 32"/>
          <p:cNvGraphicFramePr>
            <a:graphicFrameLocks noGrp="1"/>
          </p:cNvGraphicFramePr>
          <p:nvPr/>
        </p:nvGraphicFramePr>
        <p:xfrm>
          <a:off x="4140200" y="2852738"/>
          <a:ext cx="4752975" cy="3744912"/>
        </p:xfrm>
        <a:graphic>
          <a:graphicData uri="http://schemas.openxmlformats.org/drawingml/2006/table">
            <a:tbl>
              <a:tblPr/>
              <a:tblGrid>
                <a:gridCol w="4752975"/>
              </a:tblGrid>
              <a:tr h="3744912">
                <a:tc>
                  <a:txBody>
                    <a:bodyPr/>
                    <a:lstStyle>
                      <a:lvl1pPr marL="533400" indent="-533400">
                        <a:spcBef>
                          <a:spcPct val="20000"/>
                        </a:spcBef>
                        <a:defRPr sz="2800">
                          <a:solidFill>
                            <a:schemeClr val="tx1"/>
                          </a:solidFill>
                          <a:latin typeface="Arial" panose="020B0604020202020204" pitchFamily="34" charset="0"/>
                          <a:cs typeface="Arial" panose="020B0604020202020204" pitchFamily="34" charset="0"/>
                        </a:defRPr>
                      </a:lvl1pPr>
                      <a:lvl2pPr marL="914400" indent="-457200">
                        <a:spcBef>
                          <a:spcPct val="20000"/>
                        </a:spcBef>
                        <a:defRPr sz="2400">
                          <a:solidFill>
                            <a:schemeClr val="tx1"/>
                          </a:solidFill>
                          <a:latin typeface="Arial" panose="020B0604020202020204" pitchFamily="34" charset="0"/>
                          <a:cs typeface="Arial" panose="020B0604020202020204" pitchFamily="34" charset="0"/>
                        </a:defRPr>
                      </a:lvl2pPr>
                      <a:lvl3pPr marL="1295400" indent="-381000">
                        <a:spcBef>
                          <a:spcPct val="20000"/>
                        </a:spcBef>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defRPr>
                          <a:solidFill>
                            <a:schemeClr val="tx1"/>
                          </a:solidFill>
                          <a:latin typeface="Arial" panose="020B0604020202020204" pitchFamily="34" charset="0"/>
                          <a:cs typeface="Arial" panose="020B0604020202020204" pitchFamily="34" charset="0"/>
                        </a:defRPr>
                      </a:lvl4pPr>
                      <a:lvl5pPr marL="2171700" indent="-342900">
                        <a:spcBef>
                          <a:spcPct val="20000"/>
                        </a:spcBef>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r>
                        <a:rPr kumimoji="0" lang="pt-BR" altLang="pt-B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 </a:t>
                      </a:r>
                      <a:r>
                        <a:rPr kumimoji="0" lang="pt-BR" altLang="pt-BR" sz="17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seleção de propostas</a:t>
                      </a:r>
                      <a:r>
                        <a:rPr kumimoji="0" lang="pt-BR" altLang="pt-B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apresentadas exclusivamente por concorrentes sediados ou com representação atuante e reconhecida </a:t>
                      </a:r>
                      <a:r>
                        <a:rPr kumimoji="0" lang="pt-BR" altLang="pt-BR" sz="17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na unidade da Federação onde será executado o objeto da parceria;</a:t>
                      </a:r>
                    </a:p>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endParaRPr kumimoji="0" lang="pt-BR" altLang="pt-BR" sz="1700" b="1" i="0" u="sng"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r>
                        <a:rPr kumimoji="0" lang="pt-BR" altLang="pt-B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o estabelecimento de </a:t>
                      </a:r>
                      <a:r>
                        <a:rPr kumimoji="0" lang="pt-BR" altLang="pt-BR" sz="17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cláusula que delimite o território ou a abrangência da prestação de atividades ou da execução de projetos</a:t>
                      </a:r>
                      <a:r>
                        <a:rPr kumimoji="0" lang="pt-BR" altLang="pt-B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conforme estabelecido nas políticas setoriais.      </a:t>
                      </a: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987675" y="3933825"/>
            <a:ext cx="935038" cy="6492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64528"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6 – CHAMAMENTO PÚBLICO </a:t>
            </a:r>
            <a:br>
              <a:rPr lang="pt-BR" sz="1200" b="1" smtClean="0"/>
            </a:br>
            <a:r>
              <a:rPr lang="pt-BR" altLang="pt-BR" sz="1200" b="1" smtClean="0"/>
              <a:t/>
            </a:r>
            <a:br>
              <a:rPr lang="pt-BR" altLang="pt-BR" sz="1200" b="1" smtClean="0"/>
            </a:br>
            <a:endParaRPr lang="pt-BR" altLang="pt-BR" sz="1200" b="1" smtClean="0"/>
          </a:p>
        </p:txBody>
      </p:sp>
      <p:graphicFrame>
        <p:nvGraphicFramePr>
          <p:cNvPr id="226321" name="Group 17"/>
          <p:cNvGraphicFramePr>
            <a:graphicFrameLocks noGrp="1"/>
          </p:cNvGraphicFramePr>
          <p:nvPr/>
        </p:nvGraphicFramePr>
        <p:xfrm>
          <a:off x="395288" y="3141663"/>
          <a:ext cx="2232025" cy="1295400"/>
        </p:xfrm>
        <a:graphic>
          <a:graphicData uri="http://schemas.openxmlformats.org/drawingml/2006/table">
            <a:tbl>
              <a:tblPr/>
              <a:tblGrid>
                <a:gridCol w="2232025"/>
              </a:tblGrid>
              <a:tr h="1295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Chamamento Público – </a:t>
                      </a:r>
                      <a:r>
                        <a:rPr kumimoji="0" lang="pt-BR" altLang="pt-BR" sz="1800" b="1" i="0" u="none" strike="noStrike" cap="none" normalizeH="0" baseline="0" smtClean="0">
                          <a:ln>
                            <a:noFill/>
                          </a:ln>
                          <a:solidFill>
                            <a:srgbClr val="FF0066"/>
                          </a:solidFill>
                          <a:effectLst/>
                          <a:latin typeface="Arial" panose="020B0604020202020204" pitchFamily="34" charset="0"/>
                          <a:cs typeface="Arial" panose="020B0604020202020204" pitchFamily="34" charset="0"/>
                        </a:rPr>
                        <a:t>questões pontuais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7248" name="Group 32"/>
          <p:cNvGraphicFramePr>
            <a:graphicFrameLocks noGrp="1"/>
          </p:cNvGraphicFramePr>
          <p:nvPr/>
        </p:nvGraphicFramePr>
        <p:xfrm>
          <a:off x="4140200" y="2852738"/>
          <a:ext cx="4752975" cy="3810000"/>
        </p:xfrm>
        <a:graphic>
          <a:graphicData uri="http://schemas.openxmlformats.org/drawingml/2006/table">
            <a:tbl>
              <a:tblPr/>
              <a:tblGrid>
                <a:gridCol w="4752975"/>
              </a:tblGrid>
              <a:tr h="3744913">
                <a:tc>
                  <a:txBody>
                    <a:bodyPr/>
                    <a:lstStyle>
                      <a:lvl1pPr marL="533400" indent="-533400">
                        <a:spcBef>
                          <a:spcPct val="20000"/>
                        </a:spcBef>
                        <a:defRPr sz="2800">
                          <a:solidFill>
                            <a:schemeClr val="tx1"/>
                          </a:solidFill>
                          <a:latin typeface="Arial" panose="020B0604020202020204" pitchFamily="34" charset="0"/>
                          <a:cs typeface="Arial" panose="020B0604020202020204" pitchFamily="34" charset="0"/>
                        </a:defRPr>
                      </a:lvl1pPr>
                      <a:lvl2pPr marL="914400" indent="-457200">
                        <a:spcBef>
                          <a:spcPct val="20000"/>
                        </a:spcBef>
                        <a:defRPr sz="2400">
                          <a:solidFill>
                            <a:schemeClr val="tx1"/>
                          </a:solidFill>
                          <a:latin typeface="Arial" panose="020B0604020202020204" pitchFamily="34" charset="0"/>
                          <a:cs typeface="Arial" panose="020B0604020202020204" pitchFamily="34" charset="0"/>
                        </a:defRPr>
                      </a:lvl2pPr>
                      <a:lvl3pPr marL="1295400" indent="-381000">
                        <a:spcBef>
                          <a:spcPct val="20000"/>
                        </a:spcBef>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defRPr>
                          <a:solidFill>
                            <a:schemeClr val="tx1"/>
                          </a:solidFill>
                          <a:latin typeface="Arial" panose="020B0604020202020204" pitchFamily="34" charset="0"/>
                          <a:cs typeface="Arial" panose="020B0604020202020204" pitchFamily="34" charset="0"/>
                        </a:defRPr>
                      </a:lvl4pPr>
                      <a:lvl5pPr marL="2171700" indent="-342900">
                        <a:spcBef>
                          <a:spcPct val="20000"/>
                        </a:spcBef>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pt-BR" altLang="pt-BR"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O grau de </a:t>
                      </a:r>
                      <a:r>
                        <a:rPr kumimoji="0" lang="pt-BR" altLang="pt-BR" sz="2400" b="1" i="0" u="sng" strike="noStrike" cap="none" normalizeH="0" baseline="0" dirty="0" smtClean="0">
                          <a:ln>
                            <a:noFill/>
                          </a:ln>
                          <a:solidFill>
                            <a:schemeClr val="tx1"/>
                          </a:solidFill>
                          <a:effectLst/>
                          <a:latin typeface="Arial" panose="020B0604020202020204" pitchFamily="34" charset="0"/>
                          <a:cs typeface="Arial" panose="020B0604020202020204" pitchFamily="34" charset="0"/>
                        </a:rPr>
                        <a:t>adequação da proposta aos objetivos específicos do programa ou da ação</a:t>
                      </a:r>
                      <a:r>
                        <a:rPr kumimoji="0" lang="pt-BR" altLang="pt-BR"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em que se insere o objeto da parceria e, quando for o caso, ao </a:t>
                      </a:r>
                      <a:r>
                        <a:rPr kumimoji="0" lang="pt-BR" altLang="pt-BR" sz="2400" b="1" i="0" u="sng" strike="noStrike" cap="none" normalizeH="0" baseline="0" dirty="0" smtClean="0">
                          <a:ln>
                            <a:noFill/>
                          </a:ln>
                          <a:solidFill>
                            <a:schemeClr val="tx1"/>
                          </a:solidFill>
                          <a:effectLst/>
                          <a:latin typeface="Arial" panose="020B0604020202020204" pitchFamily="34" charset="0"/>
                          <a:cs typeface="Arial" panose="020B0604020202020204" pitchFamily="34" charset="0"/>
                        </a:rPr>
                        <a:t>valor de referência constante do chamamento</a:t>
                      </a:r>
                      <a:r>
                        <a:rPr kumimoji="0" lang="pt-BR" altLang="pt-BR"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constitui critério obrigatório de julgamento.     </a:t>
                      </a:r>
                      <a:r>
                        <a:rPr kumimoji="0" lang="pt-BR" altLang="pt-BR"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987675" y="3933825"/>
            <a:ext cx="935038" cy="6492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65552"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6 – CHAMAMENTO PÚBLICO </a:t>
            </a:r>
            <a:br>
              <a:rPr lang="pt-BR" sz="1200" b="1" smtClean="0"/>
            </a:br>
            <a:r>
              <a:rPr lang="pt-BR" altLang="pt-BR" sz="1200" b="1" smtClean="0"/>
              <a:t/>
            </a:r>
            <a:br>
              <a:rPr lang="pt-BR" altLang="pt-BR" sz="1200" b="1" smtClean="0"/>
            </a:br>
            <a:r>
              <a:rPr lang="pt-BR" altLang="pt-BR" sz="1200" b="1" smtClean="0"/>
              <a:t/>
            </a:r>
            <a:br>
              <a:rPr lang="pt-BR" altLang="pt-BR" sz="1200" b="1" smtClean="0"/>
            </a:br>
            <a:endParaRPr lang="pt-BR" altLang="pt-BR" sz="1200" b="1" smtClean="0"/>
          </a:p>
        </p:txBody>
      </p:sp>
      <p:graphicFrame>
        <p:nvGraphicFramePr>
          <p:cNvPr id="226321" name="Group 17"/>
          <p:cNvGraphicFramePr>
            <a:graphicFrameLocks noGrp="1"/>
          </p:cNvGraphicFramePr>
          <p:nvPr/>
        </p:nvGraphicFramePr>
        <p:xfrm>
          <a:off x="395288" y="3141663"/>
          <a:ext cx="2232025" cy="1295400"/>
        </p:xfrm>
        <a:graphic>
          <a:graphicData uri="http://schemas.openxmlformats.org/drawingml/2006/table">
            <a:tbl>
              <a:tblPr/>
              <a:tblGrid>
                <a:gridCol w="2232025"/>
              </a:tblGrid>
              <a:tr h="1295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Chamamento Público – </a:t>
                      </a:r>
                      <a:r>
                        <a:rPr kumimoji="0" lang="pt-BR" altLang="pt-BR" sz="1800" b="1" i="0" u="none" strike="noStrike" cap="none" normalizeH="0" baseline="0" smtClean="0">
                          <a:ln>
                            <a:noFill/>
                          </a:ln>
                          <a:solidFill>
                            <a:srgbClr val="FF0066"/>
                          </a:solidFill>
                          <a:effectLst/>
                          <a:latin typeface="Arial" panose="020B0604020202020204" pitchFamily="34" charset="0"/>
                          <a:cs typeface="Arial" panose="020B0604020202020204" pitchFamily="34" charset="0"/>
                        </a:rPr>
                        <a:t>questões pontuais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8271" name="Group 31"/>
          <p:cNvGraphicFramePr>
            <a:graphicFrameLocks noGrp="1"/>
          </p:cNvGraphicFramePr>
          <p:nvPr/>
        </p:nvGraphicFramePr>
        <p:xfrm>
          <a:off x="4140200" y="2060575"/>
          <a:ext cx="4752975" cy="5151438"/>
        </p:xfrm>
        <a:graphic>
          <a:graphicData uri="http://schemas.openxmlformats.org/drawingml/2006/table">
            <a:tbl>
              <a:tblPr/>
              <a:tblGrid>
                <a:gridCol w="4752975"/>
              </a:tblGrid>
              <a:tr h="5151438">
                <a:tc>
                  <a:txBody>
                    <a:bodyPr/>
                    <a:lstStyle>
                      <a:lvl1pPr marL="533400" indent="-533400">
                        <a:spcBef>
                          <a:spcPct val="20000"/>
                        </a:spcBef>
                        <a:defRPr sz="2800">
                          <a:solidFill>
                            <a:schemeClr val="tx1"/>
                          </a:solidFill>
                          <a:latin typeface="Arial" panose="020B0604020202020204" pitchFamily="34" charset="0"/>
                          <a:cs typeface="Arial" panose="020B0604020202020204" pitchFamily="34" charset="0"/>
                        </a:defRPr>
                      </a:lvl1pPr>
                      <a:lvl2pPr marL="914400" indent="-457200">
                        <a:spcBef>
                          <a:spcPct val="20000"/>
                        </a:spcBef>
                        <a:defRPr sz="2400">
                          <a:solidFill>
                            <a:schemeClr val="tx1"/>
                          </a:solidFill>
                          <a:latin typeface="Arial" panose="020B0604020202020204" pitchFamily="34" charset="0"/>
                          <a:cs typeface="Arial" panose="020B0604020202020204" pitchFamily="34" charset="0"/>
                        </a:defRPr>
                      </a:lvl2pPr>
                      <a:lvl3pPr marL="1295400" indent="-381000">
                        <a:spcBef>
                          <a:spcPct val="20000"/>
                        </a:spcBef>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defRPr>
                          <a:solidFill>
                            <a:schemeClr val="tx1"/>
                          </a:solidFill>
                          <a:latin typeface="Arial" panose="020B0604020202020204" pitchFamily="34" charset="0"/>
                          <a:cs typeface="Arial" panose="020B0604020202020204" pitchFamily="34" charset="0"/>
                        </a:defRPr>
                      </a:lvl4pPr>
                      <a:lvl5pPr marL="2171700" indent="-342900">
                        <a:spcBef>
                          <a:spcPct val="20000"/>
                        </a:spcBef>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pt-BR" altLang="pt-BR"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As propostas serão julgadas por uma </a:t>
                      </a:r>
                      <a:r>
                        <a:rPr kumimoji="0" lang="pt-BR" altLang="pt-BR" sz="2800" b="1" i="0" u="sng" strike="noStrike" cap="none" normalizeH="0" baseline="0" dirty="0" smtClean="0">
                          <a:ln>
                            <a:noFill/>
                          </a:ln>
                          <a:solidFill>
                            <a:schemeClr val="tx1"/>
                          </a:solidFill>
                          <a:effectLst/>
                          <a:latin typeface="Arial" panose="020B0604020202020204" pitchFamily="34" charset="0"/>
                          <a:cs typeface="Arial" panose="020B0604020202020204" pitchFamily="34" charset="0"/>
                        </a:rPr>
                        <a:t>comissão de seleção</a:t>
                      </a:r>
                      <a:r>
                        <a:rPr kumimoji="0" lang="pt-BR" altLang="pt-BR"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previamente designada ou constituída pelo respectivo conselho gestor, se o projeto for financiado com recursos de fundos específicos.        </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987675" y="3933825"/>
            <a:ext cx="935038" cy="6492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66576"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6 – CHAMAMENTO PÚBLICO </a:t>
            </a:r>
            <a:br>
              <a:rPr lang="pt-BR" sz="1200" b="1" smtClean="0"/>
            </a:br>
            <a:r>
              <a:rPr lang="pt-BR" altLang="pt-BR" sz="1200" b="1" smtClean="0"/>
              <a:t/>
            </a:r>
            <a:br>
              <a:rPr lang="pt-BR" altLang="pt-BR" sz="1200" b="1" smtClean="0"/>
            </a:br>
            <a:endParaRPr lang="pt-BR" altLang="pt-BR" sz="1200" b="1" smtClean="0"/>
          </a:p>
        </p:txBody>
      </p:sp>
      <p:graphicFrame>
        <p:nvGraphicFramePr>
          <p:cNvPr id="226321" name="Group 17"/>
          <p:cNvGraphicFramePr>
            <a:graphicFrameLocks noGrp="1"/>
          </p:cNvGraphicFramePr>
          <p:nvPr/>
        </p:nvGraphicFramePr>
        <p:xfrm>
          <a:off x="395288" y="3141663"/>
          <a:ext cx="2232025" cy="1295400"/>
        </p:xfrm>
        <a:graphic>
          <a:graphicData uri="http://schemas.openxmlformats.org/drawingml/2006/table">
            <a:tbl>
              <a:tblPr/>
              <a:tblGrid>
                <a:gridCol w="2232025"/>
              </a:tblGrid>
              <a:tr h="1295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Chamamento Público – </a:t>
                      </a:r>
                      <a:r>
                        <a:rPr kumimoji="0" lang="pt-BR" altLang="pt-BR" sz="1800" b="1" i="0" u="none" strike="noStrike" cap="none" normalizeH="0" baseline="0" smtClean="0">
                          <a:ln>
                            <a:noFill/>
                          </a:ln>
                          <a:solidFill>
                            <a:srgbClr val="FF0066"/>
                          </a:solidFill>
                          <a:effectLst/>
                          <a:latin typeface="Arial" panose="020B0604020202020204" pitchFamily="34" charset="0"/>
                          <a:cs typeface="Arial" panose="020B0604020202020204" pitchFamily="34" charset="0"/>
                        </a:rPr>
                        <a:t>questões pontuais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9298" name="Group 34"/>
          <p:cNvGraphicFramePr>
            <a:graphicFrameLocks noGrp="1"/>
          </p:cNvGraphicFramePr>
          <p:nvPr/>
        </p:nvGraphicFramePr>
        <p:xfrm>
          <a:off x="4140200" y="2133600"/>
          <a:ext cx="4752975" cy="5078413"/>
        </p:xfrm>
        <a:graphic>
          <a:graphicData uri="http://schemas.openxmlformats.org/drawingml/2006/table">
            <a:tbl>
              <a:tblPr/>
              <a:tblGrid>
                <a:gridCol w="4752975"/>
              </a:tblGrid>
              <a:tr h="5078413">
                <a:tc>
                  <a:txBody>
                    <a:bodyPr/>
                    <a:lstStyle>
                      <a:lvl1pPr marL="533400" indent="-533400">
                        <a:spcBef>
                          <a:spcPct val="20000"/>
                        </a:spcBef>
                        <a:defRPr sz="2800">
                          <a:solidFill>
                            <a:schemeClr val="tx1"/>
                          </a:solidFill>
                          <a:latin typeface="Arial" panose="020B0604020202020204" pitchFamily="34" charset="0"/>
                          <a:cs typeface="Arial" panose="020B0604020202020204" pitchFamily="34" charset="0"/>
                        </a:defRPr>
                      </a:lvl1pPr>
                      <a:lvl2pPr marL="914400" indent="-457200">
                        <a:spcBef>
                          <a:spcPct val="20000"/>
                        </a:spcBef>
                        <a:defRPr sz="2400">
                          <a:solidFill>
                            <a:schemeClr val="tx1"/>
                          </a:solidFill>
                          <a:latin typeface="Arial" panose="020B0604020202020204" pitchFamily="34" charset="0"/>
                          <a:cs typeface="Arial" panose="020B0604020202020204" pitchFamily="34" charset="0"/>
                        </a:defRPr>
                      </a:lvl2pPr>
                      <a:lvl3pPr marL="1295400" indent="-381000">
                        <a:spcBef>
                          <a:spcPct val="20000"/>
                        </a:spcBef>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defRPr>
                          <a:solidFill>
                            <a:schemeClr val="tx1"/>
                          </a:solidFill>
                          <a:latin typeface="Arial" panose="020B0604020202020204" pitchFamily="34" charset="0"/>
                          <a:cs typeface="Arial" panose="020B0604020202020204" pitchFamily="34" charset="0"/>
                        </a:defRPr>
                      </a:lvl4pPr>
                      <a:lvl5pPr marL="2171700" indent="-342900">
                        <a:spcBef>
                          <a:spcPct val="20000"/>
                        </a:spcBef>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pt-BR" altLang="pt-BR"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Será </a:t>
                      </a:r>
                      <a:r>
                        <a:rPr kumimoji="0" lang="pt-BR" altLang="pt-BR" sz="2800" b="1" i="0" u="sng" strike="noStrike" cap="none" normalizeH="0" baseline="0" dirty="0" smtClean="0">
                          <a:ln>
                            <a:noFill/>
                          </a:ln>
                          <a:solidFill>
                            <a:schemeClr val="tx1"/>
                          </a:solidFill>
                          <a:effectLst/>
                          <a:latin typeface="Arial" panose="020B0604020202020204" pitchFamily="34" charset="0"/>
                          <a:cs typeface="Arial" panose="020B0604020202020204" pitchFamily="34" charset="0"/>
                        </a:rPr>
                        <a:t>impedida de participar da comissão de seleção pessoa</a:t>
                      </a:r>
                      <a:r>
                        <a:rPr kumimoji="0" lang="pt-BR" altLang="pt-BR"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que, nos </a:t>
                      </a:r>
                      <a:r>
                        <a:rPr kumimoji="0" lang="pt-BR" altLang="pt-BR" sz="2800" b="1" i="0" u="sng" strike="noStrike" cap="none" normalizeH="0" baseline="0" dirty="0" smtClean="0">
                          <a:ln>
                            <a:noFill/>
                          </a:ln>
                          <a:solidFill>
                            <a:schemeClr val="tx1"/>
                          </a:solidFill>
                          <a:effectLst/>
                          <a:latin typeface="Arial" panose="020B0604020202020204" pitchFamily="34" charset="0"/>
                          <a:cs typeface="Arial" panose="020B0604020202020204" pitchFamily="34" charset="0"/>
                        </a:rPr>
                        <a:t>últimos 5 anos</a:t>
                      </a:r>
                      <a:r>
                        <a:rPr kumimoji="0" lang="pt-BR" altLang="pt-BR"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tenha mantido </a:t>
                      </a:r>
                      <a:r>
                        <a:rPr kumimoji="0" lang="pt-BR" altLang="pt-BR" sz="2800" b="1" i="0" u="sng" strike="noStrike" cap="none" normalizeH="0" baseline="0" dirty="0" smtClean="0">
                          <a:ln>
                            <a:noFill/>
                          </a:ln>
                          <a:solidFill>
                            <a:schemeClr val="tx1"/>
                          </a:solidFill>
                          <a:effectLst/>
                          <a:latin typeface="Arial" panose="020B0604020202020204" pitchFamily="34" charset="0"/>
                          <a:cs typeface="Arial" panose="020B0604020202020204" pitchFamily="34" charset="0"/>
                        </a:rPr>
                        <a:t>relação jurídica com, ao menos, uma das entidades participantes do chamamento público.</a:t>
                      </a: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987675" y="3933825"/>
            <a:ext cx="935038" cy="6492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67600"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6 – CHAMAMENTO PÚBLICO </a:t>
            </a:r>
            <a:br>
              <a:rPr lang="pt-BR" sz="1200" b="1" smtClean="0"/>
            </a:br>
            <a:r>
              <a:rPr lang="pt-BR" altLang="pt-BR" sz="1200" b="1" smtClean="0"/>
              <a:t/>
            </a:r>
            <a:br>
              <a:rPr lang="pt-BR" altLang="pt-BR" sz="1200" b="1" smtClean="0"/>
            </a:br>
            <a:endParaRPr lang="pt-BR" altLang="pt-BR" sz="1200" b="1" smtClean="0"/>
          </a:p>
        </p:txBody>
      </p:sp>
      <p:graphicFrame>
        <p:nvGraphicFramePr>
          <p:cNvPr id="226321" name="Group 17"/>
          <p:cNvGraphicFramePr>
            <a:graphicFrameLocks noGrp="1"/>
          </p:cNvGraphicFramePr>
          <p:nvPr/>
        </p:nvGraphicFramePr>
        <p:xfrm>
          <a:off x="395288" y="3141663"/>
          <a:ext cx="2232025" cy="1295400"/>
        </p:xfrm>
        <a:graphic>
          <a:graphicData uri="http://schemas.openxmlformats.org/drawingml/2006/table">
            <a:tbl>
              <a:tblPr/>
              <a:tblGrid>
                <a:gridCol w="2232025"/>
              </a:tblGrid>
              <a:tr h="1295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Chamamento Público – </a:t>
                      </a:r>
                      <a:r>
                        <a:rPr kumimoji="0" lang="pt-BR" altLang="pt-BR" sz="1800" b="1" i="0" u="none" strike="noStrike" cap="none" normalizeH="0" baseline="0" smtClean="0">
                          <a:ln>
                            <a:noFill/>
                          </a:ln>
                          <a:solidFill>
                            <a:srgbClr val="FF0066"/>
                          </a:solidFill>
                          <a:effectLst/>
                          <a:latin typeface="Arial" panose="020B0604020202020204" pitchFamily="34" charset="0"/>
                          <a:cs typeface="Arial" panose="020B0604020202020204" pitchFamily="34" charset="0"/>
                        </a:rPr>
                        <a:t>questões pontuais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0311" name="Group 23"/>
          <p:cNvGraphicFramePr>
            <a:graphicFrameLocks noGrp="1"/>
          </p:cNvGraphicFramePr>
          <p:nvPr/>
        </p:nvGraphicFramePr>
        <p:xfrm>
          <a:off x="4140200" y="2852738"/>
          <a:ext cx="4752975" cy="3744912"/>
        </p:xfrm>
        <a:graphic>
          <a:graphicData uri="http://schemas.openxmlformats.org/drawingml/2006/table">
            <a:tbl>
              <a:tblPr/>
              <a:tblGrid>
                <a:gridCol w="4752975"/>
              </a:tblGrid>
              <a:tr h="3744912">
                <a:tc>
                  <a:txBody>
                    <a:bodyPr/>
                    <a:lstStyle>
                      <a:lvl1pPr marL="533400" indent="-533400">
                        <a:spcBef>
                          <a:spcPct val="20000"/>
                        </a:spcBef>
                        <a:defRPr sz="2800">
                          <a:solidFill>
                            <a:schemeClr val="tx1"/>
                          </a:solidFill>
                          <a:latin typeface="Arial" panose="020B0604020202020204" pitchFamily="34" charset="0"/>
                          <a:cs typeface="Arial" panose="020B0604020202020204" pitchFamily="34" charset="0"/>
                        </a:defRPr>
                      </a:lvl1pPr>
                      <a:lvl2pPr marL="914400" indent="-457200">
                        <a:spcBef>
                          <a:spcPct val="20000"/>
                        </a:spcBef>
                        <a:defRPr sz="2400">
                          <a:solidFill>
                            <a:schemeClr val="tx1"/>
                          </a:solidFill>
                          <a:latin typeface="Arial" panose="020B0604020202020204" pitchFamily="34" charset="0"/>
                          <a:cs typeface="Arial" panose="020B0604020202020204" pitchFamily="34" charset="0"/>
                        </a:defRPr>
                      </a:lvl2pPr>
                      <a:lvl3pPr marL="1295400" indent="-381000">
                        <a:spcBef>
                          <a:spcPct val="20000"/>
                        </a:spcBef>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defRPr>
                          <a:solidFill>
                            <a:schemeClr val="tx1"/>
                          </a:solidFill>
                          <a:latin typeface="Arial" panose="020B0604020202020204" pitchFamily="34" charset="0"/>
                          <a:cs typeface="Arial" panose="020B0604020202020204" pitchFamily="34" charset="0"/>
                        </a:defRPr>
                      </a:lvl4pPr>
                      <a:lvl5pPr marL="2171700" indent="-342900">
                        <a:spcBef>
                          <a:spcPct val="20000"/>
                        </a:spcBef>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 AP homologará e </a:t>
                      </a:r>
                      <a:r>
                        <a:rPr kumimoji="0" lang="pt-BR" altLang="pt-BR" sz="28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divulgará o resultado do julgamento em página internet.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059113" y="346551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68624"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6 – CHAMAMENTO PÚBLICO </a:t>
            </a:r>
            <a:br>
              <a:rPr lang="pt-BR" sz="1200" b="1" smtClean="0"/>
            </a:br>
            <a:r>
              <a:rPr lang="pt-BR" altLang="pt-BR" sz="1200" b="1" smtClean="0"/>
              <a:t/>
            </a:r>
            <a:br>
              <a:rPr lang="pt-BR" altLang="pt-BR" sz="1200" b="1" smtClean="0"/>
            </a:br>
            <a:endParaRPr lang="pt-BR" altLang="pt-BR" sz="1200" b="1" smtClean="0"/>
          </a:p>
        </p:txBody>
      </p:sp>
      <p:graphicFrame>
        <p:nvGraphicFramePr>
          <p:cNvPr id="226321" name="Group 17"/>
          <p:cNvGraphicFramePr>
            <a:graphicFrameLocks noGrp="1"/>
          </p:cNvGraphicFramePr>
          <p:nvPr/>
        </p:nvGraphicFramePr>
        <p:xfrm>
          <a:off x="395288" y="3141663"/>
          <a:ext cx="2232025" cy="1295400"/>
        </p:xfrm>
        <a:graphic>
          <a:graphicData uri="http://schemas.openxmlformats.org/drawingml/2006/table">
            <a:tbl>
              <a:tblPr/>
              <a:tblGrid>
                <a:gridCol w="2232025"/>
              </a:tblGrid>
              <a:tr h="1295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Chamamento Público – </a:t>
                      </a:r>
                      <a:r>
                        <a:rPr kumimoji="0" lang="pt-BR" altLang="pt-BR" sz="1800" b="1" i="0" u="none" strike="noStrike" cap="none" normalizeH="0" baseline="0" smtClean="0">
                          <a:ln>
                            <a:noFill/>
                          </a:ln>
                          <a:solidFill>
                            <a:srgbClr val="FF0066"/>
                          </a:solidFill>
                          <a:effectLst/>
                          <a:latin typeface="Arial" panose="020B0604020202020204" pitchFamily="34" charset="0"/>
                          <a:cs typeface="Arial" panose="020B0604020202020204" pitchFamily="34" charset="0"/>
                        </a:rPr>
                        <a:t>questões pontuais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1350" name="Group 38"/>
          <p:cNvGraphicFramePr>
            <a:graphicFrameLocks noGrp="1"/>
          </p:cNvGraphicFramePr>
          <p:nvPr/>
        </p:nvGraphicFramePr>
        <p:xfrm>
          <a:off x="4140200" y="2852738"/>
          <a:ext cx="4752975" cy="3744912"/>
        </p:xfrm>
        <a:graphic>
          <a:graphicData uri="http://schemas.openxmlformats.org/drawingml/2006/table">
            <a:tbl>
              <a:tblPr/>
              <a:tblGrid>
                <a:gridCol w="4752975"/>
              </a:tblGrid>
              <a:tr h="3744912">
                <a:tc>
                  <a:txBody>
                    <a:bodyPr/>
                    <a:lstStyle>
                      <a:lvl1pPr marL="533400" indent="-533400">
                        <a:spcBef>
                          <a:spcPct val="20000"/>
                        </a:spcBef>
                        <a:defRPr sz="2800">
                          <a:solidFill>
                            <a:schemeClr val="tx1"/>
                          </a:solidFill>
                          <a:latin typeface="Arial" panose="020B0604020202020204" pitchFamily="34" charset="0"/>
                          <a:cs typeface="Arial" panose="020B0604020202020204" pitchFamily="34" charset="0"/>
                        </a:defRPr>
                      </a:lvl1pPr>
                      <a:lvl2pPr marL="914400" indent="-457200">
                        <a:spcBef>
                          <a:spcPct val="20000"/>
                        </a:spcBef>
                        <a:defRPr sz="2400">
                          <a:solidFill>
                            <a:schemeClr val="tx1"/>
                          </a:solidFill>
                          <a:latin typeface="Arial" panose="020B0604020202020204" pitchFamily="34" charset="0"/>
                          <a:cs typeface="Arial" panose="020B0604020202020204" pitchFamily="34" charset="0"/>
                        </a:defRPr>
                      </a:lvl2pPr>
                      <a:lvl3pPr marL="1295400" indent="-381000">
                        <a:spcBef>
                          <a:spcPct val="20000"/>
                        </a:spcBef>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defRPr>
                          <a:solidFill>
                            <a:schemeClr val="tx1"/>
                          </a:solidFill>
                          <a:latin typeface="Arial" panose="020B0604020202020204" pitchFamily="34" charset="0"/>
                          <a:cs typeface="Arial" panose="020B0604020202020204" pitchFamily="34" charset="0"/>
                        </a:defRPr>
                      </a:lvl4pPr>
                      <a:lvl5pPr marL="2171700" indent="-342900">
                        <a:spcBef>
                          <a:spcPct val="20000"/>
                        </a:spcBef>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 homologação não gera direito para a OSC à celebração da parceria.         </a:t>
                      </a:r>
                    </a:p>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r>
                        <a:rPr kumimoji="0" lang="pt-BR" altLang="pt-BR" sz="20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Somente depois de encerrada a etapa competitiva</a:t>
                      </a: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e ordenadas as propostas, </a:t>
                      </a:r>
                      <a:r>
                        <a:rPr kumimoji="0" lang="pt-BR" altLang="pt-BR" sz="20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a AP procederá à verificação dos documentos</a:t>
                      </a: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que comprovem o atendimento pela OSC selecionada.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987675" y="3933825"/>
            <a:ext cx="935038" cy="6492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69648"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6 – CHAMAMENTO PÚBLICO </a:t>
            </a:r>
            <a:br>
              <a:rPr lang="pt-BR" sz="1200" b="1" smtClean="0"/>
            </a:br>
            <a:r>
              <a:rPr lang="pt-BR" altLang="pt-BR" sz="1200" b="1" smtClean="0"/>
              <a:t/>
            </a:r>
            <a:br>
              <a:rPr lang="pt-BR" altLang="pt-BR" sz="1200" b="1" smtClean="0"/>
            </a:br>
            <a:endParaRPr lang="pt-BR" altLang="pt-BR" sz="1200" b="1" smtClean="0"/>
          </a:p>
        </p:txBody>
      </p:sp>
      <p:graphicFrame>
        <p:nvGraphicFramePr>
          <p:cNvPr id="226321" name="Group 17"/>
          <p:cNvGraphicFramePr>
            <a:graphicFrameLocks noGrp="1"/>
          </p:cNvGraphicFramePr>
          <p:nvPr/>
        </p:nvGraphicFramePr>
        <p:xfrm>
          <a:off x="395288" y="3141663"/>
          <a:ext cx="2232025" cy="1295400"/>
        </p:xfrm>
        <a:graphic>
          <a:graphicData uri="http://schemas.openxmlformats.org/drawingml/2006/table">
            <a:tbl>
              <a:tblPr/>
              <a:tblGrid>
                <a:gridCol w="2232025"/>
              </a:tblGrid>
              <a:tr h="1295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Chamamento Público – </a:t>
                      </a:r>
                      <a:r>
                        <a:rPr kumimoji="0" lang="pt-BR" altLang="pt-BR" sz="1800" b="1" i="0" u="none" strike="noStrike" cap="none" normalizeH="0" baseline="0" smtClean="0">
                          <a:ln>
                            <a:noFill/>
                          </a:ln>
                          <a:solidFill>
                            <a:srgbClr val="FF0066"/>
                          </a:solidFill>
                          <a:effectLst/>
                          <a:latin typeface="Arial" panose="020B0604020202020204" pitchFamily="34" charset="0"/>
                          <a:cs typeface="Arial" panose="020B0604020202020204" pitchFamily="34" charset="0"/>
                        </a:rPr>
                        <a:t>questões pontuais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2370" name="Group 34"/>
          <p:cNvGraphicFramePr>
            <a:graphicFrameLocks noGrp="1"/>
          </p:cNvGraphicFramePr>
          <p:nvPr/>
        </p:nvGraphicFramePr>
        <p:xfrm>
          <a:off x="4140200" y="2852738"/>
          <a:ext cx="4752975" cy="3744912"/>
        </p:xfrm>
        <a:graphic>
          <a:graphicData uri="http://schemas.openxmlformats.org/drawingml/2006/table">
            <a:tbl>
              <a:tblPr/>
              <a:tblGrid>
                <a:gridCol w="4752975"/>
              </a:tblGrid>
              <a:tr h="3744912">
                <a:tc>
                  <a:txBody>
                    <a:bodyPr/>
                    <a:lstStyle>
                      <a:lvl1pPr marL="533400" indent="-533400">
                        <a:spcBef>
                          <a:spcPct val="20000"/>
                        </a:spcBef>
                        <a:defRPr sz="2800">
                          <a:solidFill>
                            <a:schemeClr val="tx1"/>
                          </a:solidFill>
                          <a:latin typeface="Arial" panose="020B0604020202020204" pitchFamily="34" charset="0"/>
                          <a:cs typeface="Arial" panose="020B0604020202020204" pitchFamily="34" charset="0"/>
                        </a:defRPr>
                      </a:lvl1pPr>
                      <a:lvl2pPr marL="914400" indent="-457200">
                        <a:spcBef>
                          <a:spcPct val="20000"/>
                        </a:spcBef>
                        <a:defRPr sz="2400">
                          <a:solidFill>
                            <a:schemeClr val="tx1"/>
                          </a:solidFill>
                          <a:latin typeface="Arial" panose="020B0604020202020204" pitchFamily="34" charset="0"/>
                          <a:cs typeface="Arial" panose="020B0604020202020204" pitchFamily="34" charset="0"/>
                        </a:defRPr>
                      </a:lvl2pPr>
                      <a:lvl3pPr marL="1295400" indent="-381000">
                        <a:spcBef>
                          <a:spcPct val="20000"/>
                        </a:spcBef>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defRPr>
                          <a:solidFill>
                            <a:schemeClr val="tx1"/>
                          </a:solidFill>
                          <a:latin typeface="Arial" panose="020B0604020202020204" pitchFamily="34" charset="0"/>
                          <a:cs typeface="Arial" panose="020B0604020202020204" pitchFamily="34" charset="0"/>
                        </a:defRPr>
                      </a:lvl4pPr>
                      <a:lvl5pPr marL="2171700" indent="-342900">
                        <a:spcBef>
                          <a:spcPct val="20000"/>
                        </a:spcBef>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pP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 hipótese de a OSC selecionada não atender aos requisitos, </a:t>
                      </a:r>
                      <a:r>
                        <a:rPr kumimoji="0" lang="pt-BR" altLang="pt-BR" sz="28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aquela imediatamente mais bem classificada</a:t>
                      </a:r>
                      <a:r>
                        <a:rPr kumimoji="0" lang="pt-BR" altLang="pt-BR"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poderá ser convidada a aceitar a celebração de parceria.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987675" y="3933825"/>
            <a:ext cx="935038" cy="6492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70672"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6 – CHAMAMENTO PÚBLICO </a:t>
            </a:r>
            <a:br>
              <a:rPr lang="pt-BR" sz="1200" b="1" smtClean="0"/>
            </a:br>
            <a:r>
              <a:rPr lang="pt-BR" altLang="pt-BR" sz="1200" b="1" smtClean="0"/>
              <a:t/>
            </a:r>
            <a:br>
              <a:rPr lang="pt-BR" altLang="pt-BR" sz="1200" b="1" smtClean="0"/>
            </a:br>
            <a:endParaRPr lang="pt-BR" altLang="pt-BR" sz="1200" b="1" smtClean="0"/>
          </a:p>
        </p:txBody>
      </p:sp>
      <p:graphicFrame>
        <p:nvGraphicFramePr>
          <p:cNvPr id="229393" name="Group 17"/>
          <p:cNvGraphicFramePr>
            <a:graphicFrameLocks noGrp="1"/>
          </p:cNvGraphicFramePr>
          <p:nvPr/>
        </p:nvGraphicFramePr>
        <p:xfrm>
          <a:off x="395288" y="3141663"/>
          <a:ext cx="2232025" cy="1295400"/>
        </p:xfrm>
        <a:graphic>
          <a:graphicData uri="http://schemas.openxmlformats.org/drawingml/2006/table">
            <a:tbl>
              <a:tblPr/>
              <a:tblGrid>
                <a:gridCol w="2232025"/>
              </a:tblGrid>
              <a:tr h="1295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 Hipóteses de dispensa do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Chamamento Público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2978" name="Group 34"/>
          <p:cNvGraphicFramePr>
            <a:graphicFrameLocks noGrp="1"/>
          </p:cNvGraphicFramePr>
          <p:nvPr/>
        </p:nvGraphicFramePr>
        <p:xfrm>
          <a:off x="4140200" y="2852738"/>
          <a:ext cx="4752975" cy="3744912"/>
        </p:xfrm>
        <a:graphic>
          <a:graphicData uri="http://schemas.openxmlformats.org/drawingml/2006/table">
            <a:tbl>
              <a:tblPr/>
              <a:tblGrid>
                <a:gridCol w="4752975"/>
              </a:tblGrid>
              <a:tr h="3744912">
                <a:tc>
                  <a:txBody>
                    <a:bodyPr/>
                    <a:lstStyle>
                      <a:lvl1pPr marL="533400" indent="-533400">
                        <a:spcBef>
                          <a:spcPct val="20000"/>
                        </a:spcBef>
                        <a:defRPr sz="2800">
                          <a:solidFill>
                            <a:schemeClr val="tx1"/>
                          </a:solidFill>
                          <a:latin typeface="Arial" panose="020B0604020202020204" pitchFamily="34" charset="0"/>
                          <a:cs typeface="Arial" panose="020B0604020202020204" pitchFamily="34" charset="0"/>
                        </a:defRPr>
                      </a:lvl1pPr>
                      <a:lvl2pPr marL="914400" indent="-457200">
                        <a:spcBef>
                          <a:spcPct val="20000"/>
                        </a:spcBef>
                        <a:defRPr sz="2400">
                          <a:solidFill>
                            <a:schemeClr val="tx1"/>
                          </a:solidFill>
                          <a:latin typeface="Arial" panose="020B0604020202020204" pitchFamily="34" charset="0"/>
                          <a:cs typeface="Arial" panose="020B0604020202020204" pitchFamily="34" charset="0"/>
                        </a:defRPr>
                      </a:lvl2pPr>
                      <a:lvl3pPr marL="1295400" indent="-381000">
                        <a:spcBef>
                          <a:spcPct val="20000"/>
                        </a:spcBef>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defRPr>
                          <a:solidFill>
                            <a:schemeClr val="tx1"/>
                          </a:solidFill>
                          <a:latin typeface="Arial" panose="020B0604020202020204" pitchFamily="34" charset="0"/>
                          <a:cs typeface="Arial" panose="020B0604020202020204" pitchFamily="34" charset="0"/>
                        </a:defRPr>
                      </a:lvl4pPr>
                      <a:lvl5pPr marL="2171700" indent="-342900">
                        <a:spcBef>
                          <a:spcPct val="20000"/>
                        </a:spcBef>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just" defTabSz="914400" rtl="0" eaLnBrk="0" fontAlgn="base" latinLnBrk="0" hangingPunct="0">
                        <a:lnSpc>
                          <a:spcPct val="100000"/>
                        </a:lnSpc>
                        <a:spcBef>
                          <a:spcPct val="20000"/>
                        </a:spcBef>
                        <a:spcAft>
                          <a:spcPct val="0"/>
                        </a:spcAft>
                        <a:buClrTx/>
                        <a:buSzTx/>
                        <a:buFontTx/>
                        <a:buAutoNum type="arabicParenR"/>
                        <a:tabLst/>
                      </a:pPr>
                      <a:r>
                        <a:rPr kumimoji="0" lang="pt-BR" altLang="pt-BR" sz="20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no caso de urgência decorrente de paralisação ou iminência</a:t>
                      </a: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de paralisação de atividades de relevante interesse público, </a:t>
                      </a:r>
                      <a:r>
                        <a:rPr kumimoji="0" lang="pt-BR" altLang="pt-BR" sz="20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pelo prazo de até 180 dias;  </a:t>
                      </a: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 nos casos </a:t>
                      </a:r>
                      <a:r>
                        <a:rPr kumimoji="0" lang="pt-BR" altLang="pt-BR" sz="20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de guerra, calamidade pública,</a:t>
                      </a: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grave perturbação da ordem pública ou ameaça à paz social;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987675" y="3933825"/>
            <a:ext cx="935038" cy="6492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71696"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Diagram 9"/>
          <p:cNvGraphicFramePr>
            <a:graphicFrameLocks/>
          </p:cNvGraphicFramePr>
          <p:nvPr>
            <p:ph idx="1"/>
          </p:nvPr>
        </p:nvGraphicFramePr>
        <p:xfrm>
          <a:off x="2413000" y="1692275"/>
          <a:ext cx="4249738" cy="4249738"/>
        </p:xfrm>
        <a:graphic>
          <a:graphicData uri="http://schemas.openxmlformats.org/drawingml/2006/compatibility">
            <com:legacyDrawing xmlns:com="http://schemas.openxmlformats.org/drawingml/2006/compatibility" spid="_x0000_s1026"/>
          </a:graphicData>
        </a:graphic>
      </p:graphicFrame>
      <p:pic>
        <p:nvPicPr>
          <p:cNvPr id="1045" name="Picture 28" descr="Stakeholder%20Icon">
            <a:hlinkClick r:id="rId3"/>
          </p:cNvPr>
          <p:cNvPicPr>
            <a:picLocks noChangeAspect="1" noChangeArrowheads="1"/>
          </p:cNvPicPr>
          <p:nvPr/>
        </p:nvPicPr>
        <p:blipFill>
          <a:blip r:embed="rId4" cstate="print"/>
          <a:srcRect/>
          <a:stretch>
            <a:fillRect/>
          </a:stretch>
        </p:blipFill>
        <p:spPr bwMode="auto">
          <a:xfrm>
            <a:off x="6443663" y="4772025"/>
            <a:ext cx="2700337" cy="1944688"/>
          </a:xfrm>
          <a:prstGeom prst="rect">
            <a:avLst/>
          </a:prstGeom>
          <a:noFill/>
          <a:ln w="9525">
            <a:noFill/>
            <a:miter lim="800000"/>
            <a:headEnd/>
            <a:tailEnd/>
          </a:ln>
        </p:spPr>
      </p:pic>
      <p:pic>
        <p:nvPicPr>
          <p:cNvPr id="1046" name="Picture 29" descr="Stakeholder%20Icon">
            <a:hlinkClick r:id="rId3"/>
          </p:cNvPr>
          <p:cNvPicPr>
            <a:picLocks noChangeAspect="1" noChangeArrowheads="1"/>
          </p:cNvPicPr>
          <p:nvPr/>
        </p:nvPicPr>
        <p:blipFill>
          <a:blip r:embed="rId4" cstate="print"/>
          <a:srcRect/>
          <a:stretch>
            <a:fillRect/>
          </a:stretch>
        </p:blipFill>
        <p:spPr bwMode="auto">
          <a:xfrm>
            <a:off x="0" y="4913313"/>
            <a:ext cx="2700338" cy="1944687"/>
          </a:xfrm>
          <a:prstGeom prst="rect">
            <a:avLst/>
          </a:prstGeom>
          <a:noFill/>
          <a:ln w="9525">
            <a:noFill/>
            <a:miter lim="800000"/>
            <a:headEnd/>
            <a:tailEnd/>
          </a:ln>
        </p:spPr>
      </p:pic>
      <p:pic>
        <p:nvPicPr>
          <p:cNvPr id="1047" name="Picture 30" descr="Stakeholder%20Icon">
            <a:hlinkClick r:id="rId3"/>
          </p:cNvPr>
          <p:cNvPicPr>
            <a:picLocks noChangeAspect="1" noChangeArrowheads="1"/>
          </p:cNvPicPr>
          <p:nvPr/>
        </p:nvPicPr>
        <p:blipFill>
          <a:blip r:embed="rId4" cstate="print"/>
          <a:srcRect/>
          <a:stretch>
            <a:fillRect/>
          </a:stretch>
        </p:blipFill>
        <p:spPr bwMode="auto">
          <a:xfrm>
            <a:off x="0" y="692150"/>
            <a:ext cx="2700338" cy="1944688"/>
          </a:xfrm>
          <a:prstGeom prst="rect">
            <a:avLst/>
          </a:prstGeom>
          <a:noFill/>
          <a:ln w="9525">
            <a:noFill/>
            <a:miter lim="800000"/>
            <a:headEnd/>
            <a:tailEnd/>
          </a:ln>
        </p:spPr>
      </p:pic>
      <p:pic>
        <p:nvPicPr>
          <p:cNvPr id="1048" name="Picture 31" descr="Stakeholder%20Icon">
            <a:hlinkClick r:id="rId3"/>
          </p:cNvPr>
          <p:cNvPicPr>
            <a:picLocks noChangeAspect="1" noChangeArrowheads="1"/>
          </p:cNvPicPr>
          <p:nvPr/>
        </p:nvPicPr>
        <p:blipFill>
          <a:blip r:embed="rId4" cstate="print"/>
          <a:srcRect/>
          <a:stretch>
            <a:fillRect/>
          </a:stretch>
        </p:blipFill>
        <p:spPr bwMode="auto">
          <a:xfrm>
            <a:off x="6443663" y="765175"/>
            <a:ext cx="2700337" cy="1944688"/>
          </a:xfrm>
          <a:prstGeom prst="rect">
            <a:avLst/>
          </a:prstGeom>
          <a:noFill/>
          <a:ln w="9525">
            <a:noFill/>
            <a:miter lim="800000"/>
            <a:headEnd/>
            <a:tailEnd/>
          </a:ln>
        </p:spPr>
      </p:pic>
      <p:sp>
        <p:nvSpPr>
          <p:cNvPr id="1049" name="Título 1"/>
          <p:cNvSpPr>
            <a:spLocks noGrp="1"/>
          </p:cNvSpPr>
          <p:nvPr>
            <p:ph type="title"/>
          </p:nvPr>
        </p:nvSpPr>
        <p:spPr/>
        <p:txBody>
          <a:bodyPr/>
          <a:lstStyle/>
          <a:p>
            <a:endParaRPr lang="pt-BR" smtClean="0"/>
          </a:p>
        </p:txBody>
      </p:sp>
      <p:pic>
        <p:nvPicPr>
          <p:cNvPr id="1050" name="Picture 16" descr="marcaOficial_SP"/>
          <p:cNvPicPr>
            <a:picLocks noChangeAspect="1" noChangeArrowheads="1"/>
          </p:cNvPicPr>
          <p:nvPr/>
        </p:nvPicPr>
        <p:blipFill>
          <a:blip r:embed="rId5"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6 – CHAMAMENTO PÚBLICO</a:t>
            </a:r>
            <a:endParaRPr lang="pt-BR" altLang="pt-BR" sz="1200" b="1" smtClean="0"/>
          </a:p>
        </p:txBody>
      </p:sp>
      <p:graphicFrame>
        <p:nvGraphicFramePr>
          <p:cNvPr id="230417" name="Group 17"/>
          <p:cNvGraphicFramePr>
            <a:graphicFrameLocks noGrp="1"/>
          </p:cNvGraphicFramePr>
          <p:nvPr/>
        </p:nvGraphicFramePr>
        <p:xfrm>
          <a:off x="395288" y="3141663"/>
          <a:ext cx="2232025" cy="1295400"/>
        </p:xfrm>
        <a:graphic>
          <a:graphicData uri="http://schemas.openxmlformats.org/drawingml/2006/table">
            <a:tbl>
              <a:tblPr/>
              <a:tblGrid>
                <a:gridCol w="2232025"/>
              </a:tblGrid>
              <a:tr h="1295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 Hipóteses de dispensa do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Chamamento Público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4006" name="Group 38"/>
          <p:cNvGraphicFramePr>
            <a:graphicFrameLocks noGrp="1"/>
          </p:cNvGraphicFramePr>
          <p:nvPr/>
        </p:nvGraphicFramePr>
        <p:xfrm>
          <a:off x="4140200" y="2852738"/>
          <a:ext cx="4752975" cy="3810000"/>
        </p:xfrm>
        <a:graphic>
          <a:graphicData uri="http://schemas.openxmlformats.org/drawingml/2006/table">
            <a:tbl>
              <a:tblPr/>
              <a:tblGrid>
                <a:gridCol w="4752975"/>
              </a:tblGrid>
              <a:tr h="3744913">
                <a:tc>
                  <a:txBody>
                    <a:bodyPr/>
                    <a:lstStyle>
                      <a:lvl1pPr marL="533400" indent="-533400">
                        <a:spcBef>
                          <a:spcPct val="20000"/>
                        </a:spcBef>
                        <a:defRPr sz="2800">
                          <a:solidFill>
                            <a:schemeClr val="tx1"/>
                          </a:solidFill>
                          <a:latin typeface="Arial" panose="020B0604020202020204" pitchFamily="34" charset="0"/>
                          <a:cs typeface="Arial" panose="020B0604020202020204" pitchFamily="34" charset="0"/>
                        </a:defRPr>
                      </a:lvl1pPr>
                      <a:lvl2pPr marL="914400" indent="-457200">
                        <a:spcBef>
                          <a:spcPct val="20000"/>
                        </a:spcBef>
                        <a:defRPr sz="2400">
                          <a:solidFill>
                            <a:schemeClr val="tx1"/>
                          </a:solidFill>
                          <a:latin typeface="Arial" panose="020B0604020202020204" pitchFamily="34" charset="0"/>
                          <a:cs typeface="Arial" panose="020B0604020202020204" pitchFamily="34" charset="0"/>
                        </a:defRPr>
                      </a:lvl2pPr>
                      <a:lvl3pPr marL="1295400" indent="-381000">
                        <a:spcBef>
                          <a:spcPct val="20000"/>
                        </a:spcBef>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defRPr>
                          <a:solidFill>
                            <a:schemeClr val="tx1"/>
                          </a:solidFill>
                          <a:latin typeface="Arial" panose="020B0604020202020204" pitchFamily="34" charset="0"/>
                          <a:cs typeface="Arial" panose="020B0604020202020204" pitchFamily="34" charset="0"/>
                        </a:defRPr>
                      </a:lvl4pPr>
                      <a:lvl5pPr marL="2171700" indent="-342900">
                        <a:spcBef>
                          <a:spcPct val="20000"/>
                        </a:spcBef>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 quando se tratar da realização de </a:t>
                      </a:r>
                      <a:r>
                        <a:rPr kumimoji="0" lang="pt-BR" altLang="pt-BR" sz="20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programa de proteção a pessoas ameaçadas ou em situação que possa comprometer a sua segurança</a:t>
                      </a: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 no caso de atividades voltadas ou vinculadas a </a:t>
                      </a:r>
                      <a:r>
                        <a:rPr kumimoji="0" lang="pt-BR" altLang="pt-BR" sz="2000" b="1" i="0" u="sng" strike="noStrike" cap="none" normalizeH="0" baseline="0" smtClean="0">
                          <a:ln>
                            <a:noFill/>
                          </a:ln>
                          <a:solidFill>
                            <a:srgbClr val="FF0066"/>
                          </a:solidFill>
                          <a:effectLst/>
                          <a:latin typeface="Arial" panose="020B0604020202020204" pitchFamily="34" charset="0"/>
                          <a:cs typeface="Arial" panose="020B0604020202020204" pitchFamily="34" charset="0"/>
                        </a:rPr>
                        <a:t>serviços de educação, saúde e assistência social</a:t>
                      </a:r>
                      <a:r>
                        <a:rPr kumimoji="0" lang="pt-BR" alt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desde que executadas por </a:t>
                      </a:r>
                      <a:r>
                        <a:rPr kumimoji="0" lang="pt-BR" altLang="pt-BR" sz="2000" b="1" i="0" u="sng" strike="noStrike" cap="none" normalizeH="0" baseline="0" smtClean="0">
                          <a:ln>
                            <a:noFill/>
                          </a:ln>
                          <a:solidFill>
                            <a:srgbClr val="FF0066"/>
                          </a:solidFill>
                          <a:effectLst/>
                          <a:latin typeface="Arial" panose="020B0604020202020204" pitchFamily="34" charset="0"/>
                          <a:cs typeface="Arial" panose="020B0604020202020204" pitchFamily="34" charset="0"/>
                        </a:rPr>
                        <a:t>OSC’s previamente credenciadas pelo órgão gestor da respectiva política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987675" y="3933825"/>
            <a:ext cx="935038" cy="6492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72720" name="Picture 32" descr="atenção"/>
          <p:cNvPicPr>
            <a:picLocks noChangeAspect="1" noChangeArrowheads="1" noCrop="1"/>
          </p:cNvPicPr>
          <p:nvPr/>
        </p:nvPicPr>
        <p:blipFill>
          <a:blip r:embed="rId2" cstate="print"/>
          <a:srcRect/>
          <a:stretch>
            <a:fillRect/>
          </a:stretch>
        </p:blipFill>
        <p:spPr bwMode="auto">
          <a:xfrm>
            <a:off x="971550" y="5157788"/>
            <a:ext cx="2160588" cy="1081087"/>
          </a:xfrm>
          <a:prstGeom prst="rect">
            <a:avLst/>
          </a:prstGeom>
          <a:noFill/>
          <a:ln w="9525">
            <a:noFill/>
            <a:miter lim="800000"/>
            <a:headEnd/>
            <a:tailEnd/>
          </a:ln>
        </p:spPr>
      </p:pic>
      <p:pic>
        <p:nvPicPr>
          <p:cNvPr id="72721" name="Picture 16" descr="marcaOficial_SP"/>
          <p:cNvPicPr>
            <a:picLocks noChangeAspect="1" noChangeArrowheads="1"/>
          </p:cNvPicPr>
          <p:nvPr/>
        </p:nvPicPr>
        <p:blipFill>
          <a:blip r:embed="rId3"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6 – CHAMAMENTO PÚBLICO</a:t>
            </a:r>
            <a:endParaRPr lang="pt-BR" altLang="pt-BR" sz="1200" b="1" smtClean="0"/>
          </a:p>
        </p:txBody>
      </p:sp>
      <p:graphicFrame>
        <p:nvGraphicFramePr>
          <p:cNvPr id="230417" name="Group 17"/>
          <p:cNvGraphicFramePr>
            <a:graphicFrameLocks noGrp="1"/>
          </p:cNvGraphicFramePr>
          <p:nvPr/>
        </p:nvGraphicFramePr>
        <p:xfrm>
          <a:off x="395288" y="3141663"/>
          <a:ext cx="2232025" cy="1295400"/>
        </p:xfrm>
        <a:graphic>
          <a:graphicData uri="http://schemas.openxmlformats.org/drawingml/2006/table">
            <a:tbl>
              <a:tblPr/>
              <a:tblGrid>
                <a:gridCol w="2232025"/>
              </a:tblGrid>
              <a:tr h="1295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Chamamento Público - </a:t>
                      </a:r>
                      <a:r>
                        <a:rPr kumimoji="0" lang="pt-BR" altLang="pt-BR" sz="1800" b="1" i="0" u="none" strike="noStrike" cap="none" normalizeH="0" baseline="0" smtClean="0">
                          <a:ln>
                            <a:noFill/>
                          </a:ln>
                          <a:solidFill>
                            <a:srgbClr val="FF0066"/>
                          </a:solidFill>
                          <a:effectLst/>
                          <a:latin typeface="Arial" panose="020B0604020202020204" pitchFamily="34" charset="0"/>
                          <a:cs typeface="Arial" panose="020B0604020202020204" pitchFamily="34" charset="0"/>
                        </a:rPr>
                        <a:t>inexigibilidade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4420" name="Group 36"/>
          <p:cNvGraphicFramePr>
            <a:graphicFrameLocks noGrp="1"/>
          </p:cNvGraphicFramePr>
          <p:nvPr/>
        </p:nvGraphicFramePr>
        <p:xfrm>
          <a:off x="4140200" y="2852738"/>
          <a:ext cx="4752975" cy="3744912"/>
        </p:xfrm>
        <a:graphic>
          <a:graphicData uri="http://schemas.openxmlformats.org/drawingml/2006/table">
            <a:tbl>
              <a:tblPr/>
              <a:tblGrid>
                <a:gridCol w="4752975"/>
              </a:tblGrid>
              <a:tr h="3744912">
                <a:tc>
                  <a:txBody>
                    <a:bodyPr/>
                    <a:lstStyle>
                      <a:lvl1pPr marL="533400" indent="-533400">
                        <a:spcBef>
                          <a:spcPct val="20000"/>
                        </a:spcBef>
                        <a:defRPr sz="2800">
                          <a:solidFill>
                            <a:schemeClr val="tx1"/>
                          </a:solidFill>
                          <a:latin typeface="Arial" panose="020B0604020202020204" pitchFamily="34" charset="0"/>
                          <a:cs typeface="Arial" panose="020B0604020202020204" pitchFamily="34" charset="0"/>
                        </a:defRPr>
                      </a:lvl1pPr>
                      <a:lvl2pPr marL="914400" indent="-457200">
                        <a:spcBef>
                          <a:spcPct val="20000"/>
                        </a:spcBef>
                        <a:defRPr sz="2400">
                          <a:solidFill>
                            <a:schemeClr val="tx1"/>
                          </a:solidFill>
                          <a:latin typeface="Arial" panose="020B0604020202020204" pitchFamily="34" charset="0"/>
                          <a:cs typeface="Arial" panose="020B0604020202020204" pitchFamily="34" charset="0"/>
                        </a:defRPr>
                      </a:lvl2pPr>
                      <a:lvl3pPr marL="1295400" indent="-381000">
                        <a:spcBef>
                          <a:spcPct val="20000"/>
                        </a:spcBef>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defRPr>
                          <a:solidFill>
                            <a:schemeClr val="tx1"/>
                          </a:solidFill>
                          <a:latin typeface="Arial" panose="020B0604020202020204" pitchFamily="34" charset="0"/>
                          <a:cs typeface="Arial" panose="020B0604020202020204" pitchFamily="34" charset="0"/>
                        </a:defRPr>
                      </a:lvl4pPr>
                      <a:lvl5pPr marL="2171700" indent="-342900">
                        <a:spcBef>
                          <a:spcPct val="20000"/>
                        </a:spcBef>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Hipótese de </a:t>
                      </a:r>
                      <a:r>
                        <a:rPr kumimoji="0" lang="pt-BR" altLang="pt-BR" sz="1600" b="1" i="0" u="sng" strike="noStrike" cap="none" normalizeH="0" baseline="0" smtClean="0">
                          <a:ln>
                            <a:noFill/>
                          </a:ln>
                          <a:solidFill>
                            <a:srgbClr val="FF0066"/>
                          </a:solidFill>
                          <a:effectLst/>
                          <a:latin typeface="Arial" panose="020B0604020202020204" pitchFamily="34" charset="0"/>
                          <a:cs typeface="Arial" panose="020B0604020202020204" pitchFamily="34" charset="0"/>
                        </a:rPr>
                        <a:t>inviabilidade de competição</a:t>
                      </a: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entre as OSC’s, </a:t>
                      </a:r>
                      <a:r>
                        <a:rPr kumimoji="0" lang="pt-BR" altLang="pt-BR" sz="1600" b="1" i="0" u="sng" strike="noStrike" cap="none" normalizeH="0" baseline="0" smtClean="0">
                          <a:ln>
                            <a:noFill/>
                          </a:ln>
                          <a:solidFill>
                            <a:srgbClr val="FF0066"/>
                          </a:solidFill>
                          <a:effectLst/>
                          <a:latin typeface="Arial" panose="020B0604020202020204" pitchFamily="34" charset="0"/>
                          <a:cs typeface="Arial" panose="020B0604020202020204" pitchFamily="34" charset="0"/>
                        </a:rPr>
                        <a:t>em razão da natureza singular do objeto da parceria</a:t>
                      </a: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ou </a:t>
                      </a:r>
                      <a:r>
                        <a:rPr kumimoji="0" lang="pt-BR" altLang="pt-BR" sz="1600" b="1" i="0" u="sng" strike="noStrike" cap="none" normalizeH="0" baseline="0" smtClean="0">
                          <a:ln>
                            <a:noFill/>
                          </a:ln>
                          <a:solidFill>
                            <a:srgbClr val="FF0066"/>
                          </a:solidFill>
                          <a:effectLst/>
                          <a:latin typeface="Arial" panose="020B0604020202020204" pitchFamily="34" charset="0"/>
                          <a:cs typeface="Arial" panose="020B0604020202020204" pitchFamily="34" charset="0"/>
                        </a:rPr>
                        <a:t>se as metas somente puderem ser atingidas por uma entidade específica, especialmente quando:</a:t>
                      </a: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 o objeto da parceria constituir incumbência prevista em acordo, ato ou compromisso internacional, no qual sejam indicadas as instituições que utilizarão os recursos;</a:t>
                      </a: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 a parceria decorrer de transferência para OSC que esteja autorizada em lei na qual seja identificada expressamente a entidade beneficiária.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987675" y="3933825"/>
            <a:ext cx="935038" cy="6492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73744" name="Picture 32" descr="atenção"/>
          <p:cNvPicPr>
            <a:picLocks noChangeAspect="1" noChangeArrowheads="1" noCrop="1"/>
          </p:cNvPicPr>
          <p:nvPr/>
        </p:nvPicPr>
        <p:blipFill>
          <a:blip r:embed="rId2" cstate="print"/>
          <a:srcRect/>
          <a:stretch>
            <a:fillRect/>
          </a:stretch>
        </p:blipFill>
        <p:spPr bwMode="auto">
          <a:xfrm>
            <a:off x="971550" y="5157788"/>
            <a:ext cx="2160588" cy="1081087"/>
          </a:xfrm>
          <a:prstGeom prst="rect">
            <a:avLst/>
          </a:prstGeom>
          <a:noFill/>
          <a:ln w="9525">
            <a:noFill/>
            <a:miter lim="800000"/>
            <a:headEnd/>
            <a:tailEnd/>
          </a:ln>
        </p:spPr>
      </p:pic>
      <p:pic>
        <p:nvPicPr>
          <p:cNvPr id="73745" name="Picture 16" descr="marcaOficial_SP"/>
          <p:cNvPicPr>
            <a:picLocks noChangeAspect="1" noChangeArrowheads="1"/>
          </p:cNvPicPr>
          <p:nvPr/>
        </p:nvPicPr>
        <p:blipFill>
          <a:blip r:embed="rId3"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6 – CHAMAMENTO PÚBLICO</a:t>
            </a:r>
            <a:endParaRPr lang="pt-BR" altLang="pt-BR" sz="1200" b="1" smtClean="0"/>
          </a:p>
        </p:txBody>
      </p:sp>
      <p:graphicFrame>
        <p:nvGraphicFramePr>
          <p:cNvPr id="145439" name="Group 31"/>
          <p:cNvGraphicFramePr>
            <a:graphicFrameLocks noGrp="1"/>
          </p:cNvGraphicFramePr>
          <p:nvPr/>
        </p:nvGraphicFramePr>
        <p:xfrm>
          <a:off x="395288" y="3141663"/>
          <a:ext cx="2232025" cy="1517888"/>
        </p:xfrm>
        <a:graphic>
          <a:graphicData uri="http://schemas.openxmlformats.org/drawingml/2006/table">
            <a:tbl>
              <a:tblPr/>
              <a:tblGrid>
                <a:gridCol w="2232025"/>
              </a:tblGrid>
              <a:tr h="15176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Chamamento Público – </a:t>
                      </a:r>
                      <a:r>
                        <a:rPr kumimoji="0" lang="pt-BR" altLang="pt-BR" sz="1800" b="1" i="0" u="none" strike="noStrike" cap="none" normalizeH="0" baseline="0" smtClean="0">
                          <a:ln>
                            <a:noFill/>
                          </a:ln>
                          <a:solidFill>
                            <a:srgbClr val="FF0066"/>
                          </a:solidFill>
                          <a:effectLst/>
                          <a:latin typeface="Arial" panose="020B0604020202020204" pitchFamily="34" charset="0"/>
                          <a:cs typeface="Arial" panose="020B0604020202020204" pitchFamily="34" charset="0"/>
                        </a:rPr>
                        <a:t>justificativa de ausência</a:t>
                      </a: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5431" name="Group 23"/>
          <p:cNvGraphicFramePr>
            <a:graphicFrameLocks noGrp="1"/>
          </p:cNvGraphicFramePr>
          <p:nvPr/>
        </p:nvGraphicFramePr>
        <p:xfrm>
          <a:off x="4140200" y="2852738"/>
          <a:ext cx="4752975" cy="3744912"/>
        </p:xfrm>
        <a:graphic>
          <a:graphicData uri="http://schemas.openxmlformats.org/drawingml/2006/table">
            <a:tbl>
              <a:tblPr/>
              <a:tblGrid>
                <a:gridCol w="4752975"/>
              </a:tblGrid>
              <a:tr h="3744912">
                <a:tc>
                  <a:txBody>
                    <a:bodyPr/>
                    <a:lstStyle>
                      <a:lvl1pPr marL="533400" indent="-533400">
                        <a:spcBef>
                          <a:spcPct val="20000"/>
                        </a:spcBef>
                        <a:defRPr sz="2800">
                          <a:solidFill>
                            <a:schemeClr val="tx1"/>
                          </a:solidFill>
                          <a:latin typeface="Arial" panose="020B0604020202020204" pitchFamily="34" charset="0"/>
                          <a:cs typeface="Arial" panose="020B0604020202020204" pitchFamily="34" charset="0"/>
                        </a:defRPr>
                      </a:lvl1pPr>
                      <a:lvl2pPr marL="914400" indent="-457200">
                        <a:spcBef>
                          <a:spcPct val="20000"/>
                        </a:spcBef>
                        <a:defRPr sz="2400">
                          <a:solidFill>
                            <a:schemeClr val="tx1"/>
                          </a:solidFill>
                          <a:latin typeface="Arial" panose="020B0604020202020204" pitchFamily="34" charset="0"/>
                          <a:cs typeface="Arial" panose="020B0604020202020204" pitchFamily="34" charset="0"/>
                        </a:defRPr>
                      </a:lvl2pPr>
                      <a:lvl3pPr marL="1295400" indent="-381000">
                        <a:spcBef>
                          <a:spcPct val="20000"/>
                        </a:spcBef>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defRPr>
                          <a:solidFill>
                            <a:schemeClr val="tx1"/>
                          </a:solidFill>
                          <a:latin typeface="Arial" panose="020B0604020202020204" pitchFamily="34" charset="0"/>
                          <a:cs typeface="Arial" panose="020B0604020202020204" pitchFamily="34" charset="0"/>
                        </a:defRPr>
                      </a:lvl4pPr>
                      <a:lvl5pPr marL="2171700" indent="-342900">
                        <a:spcBef>
                          <a:spcPct val="20000"/>
                        </a:spcBef>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pt-BR" altLang="ja-JP" sz="2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 ausência de realização de chamamento público </a:t>
                      </a:r>
                      <a:r>
                        <a:rPr kumimoji="0" lang="pt-BR" altLang="ja-JP" sz="2200" b="1" i="0" u="sng"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será justificada pelo administrador público e:</a:t>
                      </a: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ja-JP" sz="2200" b="1" i="0" u="sng"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AutoNum type="arabicParenR"/>
                        <a:tabLst/>
                      </a:pPr>
                      <a:r>
                        <a:rPr kumimoji="0" lang="pt-BR" altLang="ja-JP" sz="2200" b="1" i="0" u="sng"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Deverá ser publicada na internet;</a:t>
                      </a: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ja-JP" sz="2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 Poderá ser impugnada </a:t>
                      </a:r>
                      <a:r>
                        <a:rPr kumimoji="0" lang="pt-BR" altLang="ja-JP" sz="2200" b="1" i="0" u="sng"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em 5 dias;</a:t>
                      </a:r>
                      <a:endParaRPr kumimoji="0" lang="pt-BR" altLang="pt-BR" sz="2200" b="1" i="0" u="sng"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987675" y="3933825"/>
            <a:ext cx="935038" cy="6492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74768"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ítulo 1"/>
          <p:cNvSpPr>
            <a:spLocks noGrp="1"/>
          </p:cNvSpPr>
          <p:nvPr>
            <p:ph type="title" idx="4294967295"/>
          </p:nvPr>
        </p:nvSpPr>
        <p:spPr/>
        <p:txBody>
          <a:bodyPr/>
          <a:lstStyle/>
          <a:p>
            <a:pPr eaLnBrk="1" hangingPunct="1"/>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400" b="1" smtClean="0"/>
              <a:t/>
            </a:r>
            <a:br>
              <a:rPr lang="pt-BR" altLang="pt-BR" sz="1400" b="1" smtClean="0"/>
            </a:br>
            <a:r>
              <a:rPr lang="pt-BR" altLang="pt-BR" sz="1400" b="1" smtClean="0"/>
              <a:t> </a:t>
            </a:r>
            <a:r>
              <a:rPr lang="pt-BR" altLang="pt-BR" sz="2000" b="1" smtClean="0"/>
              <a:t/>
            </a:r>
            <a:br>
              <a:rPr lang="pt-BR" altLang="pt-BR" sz="2000" b="1" smtClean="0"/>
            </a:br>
            <a:endParaRPr lang="pt-BR" altLang="pt-BR" sz="2000" b="1" smtClean="0"/>
          </a:p>
        </p:txBody>
      </p:sp>
      <p:graphicFrame>
        <p:nvGraphicFramePr>
          <p:cNvPr id="149517" name="Group 13"/>
          <p:cNvGraphicFramePr>
            <a:graphicFrameLocks noGrp="1"/>
          </p:cNvGraphicFramePr>
          <p:nvPr>
            <p:ph sz="half" idx="4294967295"/>
          </p:nvPr>
        </p:nvGraphicFramePr>
        <p:xfrm>
          <a:off x="323850" y="2852738"/>
          <a:ext cx="2087563" cy="2232025"/>
        </p:xfrm>
        <a:graphic>
          <a:graphicData uri="http://schemas.openxmlformats.org/drawingml/2006/table">
            <a:tbl>
              <a:tblPr/>
              <a:tblGrid>
                <a:gridCol w="2087563"/>
              </a:tblGrid>
              <a:tr h="22320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pt-BR" sz="2000" b="1" i="0" kern="1200" dirty="0" smtClean="0">
                          <a:solidFill>
                            <a:schemeClr val="tx1"/>
                          </a:solidFill>
                          <a:effectLst/>
                          <a:latin typeface="Arial" panose="020B0604020202020204" pitchFamily="34" charset="0"/>
                          <a:ea typeface="+mn-ea"/>
                          <a:cs typeface="Arial" panose="020B0604020202020204" pitchFamily="34" charset="0"/>
                        </a:rPr>
                        <a:t>DECRETO Nº 61.981, DE 20 DE MAIO DE 2016 - SP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11" marR="91411"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0981" name="Group 21"/>
          <p:cNvGraphicFramePr>
            <a:graphicFrameLocks noGrp="1"/>
          </p:cNvGraphicFramePr>
          <p:nvPr>
            <p:ph sz="half" idx="4294967295"/>
          </p:nvPr>
        </p:nvGraphicFramePr>
        <p:xfrm>
          <a:off x="3924300" y="2420938"/>
          <a:ext cx="5045075" cy="3600450"/>
        </p:xfrm>
        <a:graphic>
          <a:graphicData uri="http://schemas.openxmlformats.org/drawingml/2006/table">
            <a:tbl>
              <a:tblPr/>
              <a:tblGrid>
                <a:gridCol w="5045075"/>
              </a:tblGrid>
              <a:tr h="36004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pt-BR" sz="1600" b="0" i="0" dirty="0" smtClean="0">
                          <a:solidFill>
                            <a:srgbClr val="000000"/>
                          </a:solidFill>
                          <a:effectLst/>
                          <a:latin typeface="Arial" panose="020B0604020202020204" pitchFamily="34" charset="0"/>
                        </a:rPr>
                        <a:t>Depende de prévia autorização do Governador:</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lang="pt-BR" sz="1600" dirty="0" smtClean="0"/>
                        <a:t/>
                      </a:r>
                      <a:br>
                        <a:rPr lang="pt-BR" sz="1600" dirty="0" smtClean="0"/>
                      </a:br>
                      <a:r>
                        <a:rPr lang="pt-BR" sz="1600" b="1" i="0" dirty="0" smtClean="0">
                          <a:solidFill>
                            <a:srgbClr val="000000"/>
                          </a:solidFill>
                          <a:effectLst/>
                          <a:latin typeface="Arial" panose="020B0604020202020204" pitchFamily="34" charset="0"/>
                        </a:rPr>
                        <a:t>I -</a:t>
                      </a:r>
                      <a:r>
                        <a:rPr lang="pt-BR" sz="1600" b="0" i="0" dirty="0" smtClean="0">
                          <a:solidFill>
                            <a:srgbClr val="000000"/>
                          </a:solidFill>
                          <a:effectLst/>
                          <a:latin typeface="Arial" panose="020B0604020202020204" pitchFamily="34" charset="0"/>
                        </a:rPr>
                        <a:t> a realização de chamamento público para celebração de termos de colaboração ou de fomento, ou acordos de cooperação que envolvam a celebração de comodato, doação de bens ou outra forma de compartilhamento de recurso patrimonial;</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lang="pt-BR" sz="1600" dirty="0" smtClean="0"/>
                        <a:t/>
                      </a:r>
                      <a:br>
                        <a:rPr lang="pt-BR" sz="1600" dirty="0" smtClean="0"/>
                      </a:br>
                      <a:r>
                        <a:rPr lang="pt-BR" sz="1600" b="1" i="0" dirty="0" smtClean="0">
                          <a:solidFill>
                            <a:srgbClr val="000000"/>
                          </a:solidFill>
                          <a:effectLst/>
                          <a:latin typeface="Arial" panose="020B0604020202020204" pitchFamily="34" charset="0"/>
                        </a:rPr>
                        <a:t>II -</a:t>
                      </a:r>
                      <a:r>
                        <a:rPr lang="pt-BR" sz="1600" b="0" i="0" dirty="0" smtClean="0">
                          <a:solidFill>
                            <a:srgbClr val="000000"/>
                          </a:solidFill>
                          <a:effectLst/>
                          <a:latin typeface="Arial" panose="020B0604020202020204" pitchFamily="34" charset="0"/>
                        </a:rPr>
                        <a:t> a celebração dos instrumentos de parceria (acima)</a:t>
                      </a:r>
                      <a:r>
                        <a:rPr lang="pt-BR" sz="1600" b="0" i="0" baseline="0" dirty="0" smtClean="0">
                          <a:solidFill>
                            <a:srgbClr val="000000"/>
                          </a:solidFill>
                          <a:effectLst/>
                          <a:latin typeface="Arial" panose="020B0604020202020204" pitchFamily="34" charset="0"/>
                        </a:rPr>
                        <a:t> </a:t>
                      </a:r>
                      <a:r>
                        <a:rPr lang="pt-BR" sz="1600" b="0" i="0" dirty="0" smtClean="0">
                          <a:solidFill>
                            <a:srgbClr val="000000"/>
                          </a:solidFill>
                          <a:effectLst/>
                          <a:latin typeface="Arial" panose="020B0604020202020204" pitchFamily="34" charset="0"/>
                        </a:rPr>
                        <a:t>nas hipóteses de dispensa ou inexigibilidade de chamamento público.</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lang="pt-BR" sz="1600" dirty="0" smtClean="0"/>
                        <a:t/>
                      </a:r>
                      <a:br>
                        <a:rPr lang="pt-BR" sz="1600" dirty="0" smtClean="0"/>
                      </a:br>
                      <a:endParaRPr kumimoji="0" lang="pt-BR" altLang="pt-B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33" marR="91433"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808288" y="35734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75792" name="Retângulo 1"/>
          <p:cNvSpPr>
            <a:spLocks noChangeArrowheads="1"/>
          </p:cNvSpPr>
          <p:nvPr/>
        </p:nvSpPr>
        <p:spPr bwMode="auto">
          <a:xfrm>
            <a:off x="2601913" y="1735138"/>
            <a:ext cx="3362325" cy="368300"/>
          </a:xfrm>
          <a:prstGeom prst="rect">
            <a:avLst/>
          </a:prstGeom>
          <a:noFill/>
          <a:ln w="9525">
            <a:noFill/>
            <a:miter lim="800000"/>
            <a:headEnd/>
            <a:tailEnd/>
          </a:ln>
        </p:spPr>
        <p:txBody>
          <a:bodyPr wrap="none">
            <a:spAutoFit/>
          </a:bodyPr>
          <a:lstStyle/>
          <a:p>
            <a:r>
              <a:rPr lang="pt-BR" b="1"/>
              <a:t>6 – CHAMAMENTO PÚBLICO</a:t>
            </a:r>
            <a:endParaRPr lang="pt-BR"/>
          </a:p>
        </p:txBody>
      </p:sp>
      <p:pic>
        <p:nvPicPr>
          <p:cNvPr id="75793"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ítulo 1"/>
          <p:cNvSpPr>
            <a:spLocks noGrp="1"/>
          </p:cNvSpPr>
          <p:nvPr>
            <p:ph type="title" idx="4294967295"/>
          </p:nvPr>
        </p:nvSpPr>
        <p:spPr/>
        <p:txBody>
          <a:bodyPr/>
          <a:lstStyle/>
          <a:p>
            <a:pPr eaLnBrk="1" hangingPunct="1"/>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400" b="1" smtClean="0"/>
              <a:t/>
            </a:r>
            <a:br>
              <a:rPr lang="pt-BR" altLang="pt-BR" sz="1400" b="1" smtClean="0"/>
            </a:br>
            <a:r>
              <a:rPr lang="pt-BR" altLang="pt-BR" sz="1400" b="1" smtClean="0"/>
              <a:t> </a:t>
            </a:r>
            <a:r>
              <a:rPr lang="pt-BR" altLang="pt-BR" sz="2000" b="1" smtClean="0"/>
              <a:t/>
            </a:r>
            <a:br>
              <a:rPr lang="pt-BR" altLang="pt-BR" sz="2000" b="1" smtClean="0"/>
            </a:br>
            <a:endParaRPr lang="pt-BR" altLang="pt-BR" sz="2000" b="1" smtClean="0"/>
          </a:p>
        </p:txBody>
      </p:sp>
      <p:graphicFrame>
        <p:nvGraphicFramePr>
          <p:cNvPr id="149517" name="Group 13"/>
          <p:cNvGraphicFramePr>
            <a:graphicFrameLocks noGrp="1"/>
          </p:cNvGraphicFramePr>
          <p:nvPr>
            <p:ph sz="half" idx="4294967295"/>
          </p:nvPr>
        </p:nvGraphicFramePr>
        <p:xfrm>
          <a:off x="323850" y="2852738"/>
          <a:ext cx="2087563" cy="2232025"/>
        </p:xfrm>
        <a:graphic>
          <a:graphicData uri="http://schemas.openxmlformats.org/drawingml/2006/table">
            <a:tbl>
              <a:tblPr/>
              <a:tblGrid>
                <a:gridCol w="2087563"/>
              </a:tblGrid>
              <a:tr h="22320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pt-BR" sz="2000" b="1" i="0" kern="1200" dirty="0" smtClean="0">
                          <a:solidFill>
                            <a:schemeClr val="tx1"/>
                          </a:solidFill>
                          <a:effectLst/>
                          <a:latin typeface="Arial" panose="020B0604020202020204" pitchFamily="34" charset="0"/>
                          <a:ea typeface="+mn-ea"/>
                          <a:cs typeface="Arial" panose="020B0604020202020204" pitchFamily="34" charset="0"/>
                        </a:rPr>
                        <a:t>DECRETO Nº 61.981, DE 20 DE MAIO DE 2016 - SP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11" marR="91411"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0981" name="Group 21"/>
          <p:cNvGraphicFramePr>
            <a:graphicFrameLocks noGrp="1"/>
          </p:cNvGraphicFramePr>
          <p:nvPr>
            <p:ph sz="half" idx="4294967295"/>
          </p:nvPr>
        </p:nvGraphicFramePr>
        <p:xfrm>
          <a:off x="3924300" y="2420938"/>
          <a:ext cx="5045075" cy="3749675"/>
        </p:xfrm>
        <a:graphic>
          <a:graphicData uri="http://schemas.openxmlformats.org/drawingml/2006/table">
            <a:tbl>
              <a:tblPr/>
              <a:tblGrid>
                <a:gridCol w="5045075"/>
              </a:tblGrid>
              <a:tr h="37496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lang="pt-BR" sz="1600" b="0" i="0" dirty="0" smtClean="0">
                          <a:solidFill>
                            <a:srgbClr val="000000"/>
                          </a:solidFill>
                          <a:effectLst/>
                          <a:latin typeface="Arial" panose="020B0604020202020204" pitchFamily="34" charset="0"/>
                        </a:rPr>
                        <a:t>A OSC civil mais bem classificada será notificada a apresentar:</a:t>
                      </a:r>
                      <a:r>
                        <a:rPr lang="pt-BR" sz="1600" dirty="0" smtClean="0"/>
                        <a:t/>
                      </a:r>
                      <a:br>
                        <a:rPr lang="pt-BR" sz="1600" dirty="0" smtClean="0"/>
                      </a:br>
                      <a:endParaRPr lang="pt-BR" sz="1600" dirty="0" smtClean="0"/>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pt-BR" sz="1600" b="0" i="0" dirty="0" smtClean="0">
                          <a:solidFill>
                            <a:srgbClr val="000000"/>
                          </a:solidFill>
                          <a:effectLst/>
                          <a:latin typeface="Arial" panose="020B0604020202020204" pitchFamily="34" charset="0"/>
                        </a:rPr>
                        <a:t>Certificado de Regularidade Cadastral de Entidades - CRCE para as entidades de que trata o </a:t>
                      </a:r>
                      <a:r>
                        <a:rPr lang="pt-BR" sz="1600" b="0" i="0" u="sng" dirty="0" smtClean="0">
                          <a:solidFill>
                            <a:srgbClr val="000000"/>
                          </a:solidFill>
                          <a:effectLst/>
                          <a:latin typeface="Arial" panose="020B0604020202020204" pitchFamily="34" charset="0"/>
                        </a:rPr>
                        <a:t>Decreto nº 57.501/2011</a:t>
                      </a:r>
                      <a:r>
                        <a:rPr lang="pt-BR" sz="1600" b="0" i="0" dirty="0" smtClean="0">
                          <a:solidFill>
                            <a:srgbClr val="000000"/>
                          </a:solidFill>
                          <a:effectLst/>
                          <a:latin typeface="Arial" panose="020B0604020202020204" pitchFamily="34" charset="0"/>
                        </a:rPr>
                        <a:t>;</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pt-BR" sz="1600" b="0" i="0" dirty="0" smtClean="0">
                          <a:solidFill>
                            <a:srgbClr val="000000"/>
                          </a:solidFill>
                          <a:effectLst/>
                          <a:latin typeface="Arial" panose="020B0604020202020204" pitchFamily="34" charset="0"/>
                        </a:rPr>
                        <a:t>Cartão</a:t>
                      </a:r>
                      <a:r>
                        <a:rPr lang="pt-BR" sz="1600" b="0" i="0" baseline="0" dirty="0" smtClean="0">
                          <a:solidFill>
                            <a:srgbClr val="000000"/>
                          </a:solidFill>
                          <a:effectLst/>
                          <a:latin typeface="Arial" panose="020B0604020202020204" pitchFamily="34" charset="0"/>
                        </a:rPr>
                        <a:t> de </a:t>
                      </a:r>
                      <a:r>
                        <a:rPr lang="pt-BR" sz="1600" b="0" i="0" dirty="0" smtClean="0">
                          <a:solidFill>
                            <a:srgbClr val="000000"/>
                          </a:solidFill>
                          <a:effectLst/>
                          <a:latin typeface="Arial" panose="020B0604020202020204" pitchFamily="34" charset="0"/>
                        </a:rPr>
                        <a:t>CNPJ;</a:t>
                      </a:r>
                      <a:endParaRPr lang="pt-BR" sz="1600" b="0" i="0" dirty="0" smtClean="0">
                        <a:solidFill>
                          <a:schemeClr val="tx1"/>
                        </a:solidFill>
                        <a:effectLst/>
                        <a:latin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pt-BR" sz="1600" b="0" i="0" dirty="0" smtClean="0">
                          <a:solidFill>
                            <a:srgbClr val="000000"/>
                          </a:solidFill>
                          <a:effectLst/>
                          <a:latin typeface="Arial" panose="020B0604020202020204" pitchFamily="34" charset="0"/>
                        </a:rPr>
                        <a:t>Prova de inscrição no Cadastro de Contribuintes Municipal;</a:t>
                      </a:r>
                      <a:endParaRPr lang="pt-BR" sz="1600" b="0" i="0" dirty="0" smtClean="0">
                        <a:solidFill>
                          <a:schemeClr val="tx1"/>
                        </a:solidFill>
                        <a:effectLst/>
                        <a:latin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pt-BR" sz="1600" b="0" i="0" dirty="0" smtClean="0">
                          <a:solidFill>
                            <a:srgbClr val="000000"/>
                          </a:solidFill>
                          <a:effectLst/>
                          <a:latin typeface="Arial" panose="020B0604020202020204" pitchFamily="34" charset="0"/>
                        </a:rPr>
                        <a:t>Certidão de regularidade de débito com a Fazenda Estadual;</a:t>
                      </a:r>
                      <a:endParaRPr lang="pt-BR" sz="1600" b="0" i="0" dirty="0" smtClean="0">
                        <a:solidFill>
                          <a:schemeClr val="tx1"/>
                        </a:solidFill>
                        <a:effectLst/>
                        <a:latin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pt-BR" sz="1600" b="0" i="0" dirty="0" smtClean="0">
                          <a:solidFill>
                            <a:srgbClr val="000000"/>
                          </a:solidFill>
                          <a:effectLst/>
                          <a:latin typeface="Arial" panose="020B0604020202020204" pitchFamily="34" charset="0"/>
                        </a:rPr>
                        <a:t>Certidão de regularidade do FGTS - CRF;</a:t>
                      </a:r>
                      <a:endParaRPr lang="pt-BR" sz="1600" b="0" i="0" dirty="0" smtClean="0">
                        <a:solidFill>
                          <a:schemeClr val="tx1"/>
                        </a:solidFill>
                        <a:effectLst/>
                        <a:latin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pt-BR" sz="1600" b="0" i="0" dirty="0" smtClean="0">
                          <a:solidFill>
                            <a:srgbClr val="000000"/>
                          </a:solidFill>
                          <a:effectLst/>
                          <a:latin typeface="Arial" panose="020B0604020202020204" pitchFamily="34" charset="0"/>
                        </a:rPr>
                        <a:t>Certidão negativa, ou positiva com efeitos de negativa, de Débitos Relativos a Créditos Tributários Federais e à Dívida Ativa da União.</a:t>
                      </a:r>
                      <a:endParaRPr kumimoji="0" lang="pt-BR" altLang="pt-B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33" marR="91433"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808288" y="35734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76816" name="Retângulo 1"/>
          <p:cNvSpPr>
            <a:spLocks noChangeArrowheads="1"/>
          </p:cNvSpPr>
          <p:nvPr/>
        </p:nvSpPr>
        <p:spPr bwMode="auto">
          <a:xfrm>
            <a:off x="2601913" y="1735138"/>
            <a:ext cx="3362325" cy="368300"/>
          </a:xfrm>
          <a:prstGeom prst="rect">
            <a:avLst/>
          </a:prstGeom>
          <a:noFill/>
          <a:ln w="9525">
            <a:noFill/>
            <a:miter lim="800000"/>
            <a:headEnd/>
            <a:tailEnd/>
          </a:ln>
        </p:spPr>
        <p:txBody>
          <a:bodyPr wrap="none">
            <a:spAutoFit/>
          </a:bodyPr>
          <a:lstStyle/>
          <a:p>
            <a:r>
              <a:rPr lang="pt-BR" b="1"/>
              <a:t>6 – CHAMAMENTO PÚBLICO</a:t>
            </a:r>
            <a:endParaRPr lang="pt-BR"/>
          </a:p>
        </p:txBody>
      </p:sp>
      <p:pic>
        <p:nvPicPr>
          <p:cNvPr id="76817"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ítulo 1"/>
          <p:cNvSpPr>
            <a:spLocks noGrp="1"/>
          </p:cNvSpPr>
          <p:nvPr>
            <p:ph type="title" idx="4294967295"/>
          </p:nvPr>
        </p:nvSpPr>
        <p:spPr/>
        <p:txBody>
          <a:bodyPr/>
          <a:lstStyle/>
          <a:p>
            <a:pPr eaLnBrk="1" hangingPunct="1"/>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400" b="1" smtClean="0"/>
              <a:t/>
            </a:r>
            <a:br>
              <a:rPr lang="pt-BR" altLang="pt-BR" sz="1400" b="1" smtClean="0"/>
            </a:br>
            <a:r>
              <a:rPr lang="pt-BR" altLang="pt-BR" sz="1400" b="1" smtClean="0"/>
              <a:t> </a:t>
            </a:r>
            <a:r>
              <a:rPr lang="pt-BR" altLang="pt-BR" sz="2000" b="1" smtClean="0"/>
              <a:t/>
            </a:r>
            <a:br>
              <a:rPr lang="pt-BR" altLang="pt-BR" sz="2000" b="1" smtClean="0"/>
            </a:br>
            <a:endParaRPr lang="pt-BR" altLang="pt-BR" sz="2000" b="1" smtClean="0"/>
          </a:p>
        </p:txBody>
      </p:sp>
      <p:graphicFrame>
        <p:nvGraphicFramePr>
          <p:cNvPr id="149517" name="Group 13"/>
          <p:cNvGraphicFramePr>
            <a:graphicFrameLocks noGrp="1"/>
          </p:cNvGraphicFramePr>
          <p:nvPr>
            <p:ph sz="half" idx="4294967295"/>
          </p:nvPr>
        </p:nvGraphicFramePr>
        <p:xfrm>
          <a:off x="323850" y="2852738"/>
          <a:ext cx="2087563" cy="2232025"/>
        </p:xfrm>
        <a:graphic>
          <a:graphicData uri="http://schemas.openxmlformats.org/drawingml/2006/table">
            <a:tbl>
              <a:tblPr/>
              <a:tblGrid>
                <a:gridCol w="2087563"/>
              </a:tblGrid>
              <a:tr h="22320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pt-BR" sz="2000" b="1" i="0" kern="1200" dirty="0" smtClean="0">
                          <a:solidFill>
                            <a:schemeClr val="tx1"/>
                          </a:solidFill>
                          <a:effectLst/>
                          <a:latin typeface="Arial" panose="020B0604020202020204" pitchFamily="34" charset="0"/>
                          <a:ea typeface="+mn-ea"/>
                          <a:cs typeface="Arial" panose="020B0604020202020204" pitchFamily="34" charset="0"/>
                        </a:rPr>
                        <a:t>DECRETO Nº 61.981, DE 20 DE MAIO DE 2016 - SP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11" marR="91411"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0981" name="Group 21"/>
          <p:cNvGraphicFramePr>
            <a:graphicFrameLocks noGrp="1"/>
          </p:cNvGraphicFramePr>
          <p:nvPr>
            <p:ph sz="half" idx="4294967295"/>
          </p:nvPr>
        </p:nvGraphicFramePr>
        <p:xfrm>
          <a:off x="3924300" y="2205038"/>
          <a:ext cx="5045075" cy="4392612"/>
        </p:xfrm>
        <a:graphic>
          <a:graphicData uri="http://schemas.openxmlformats.org/drawingml/2006/table">
            <a:tbl>
              <a:tblPr/>
              <a:tblGrid>
                <a:gridCol w="5045075"/>
              </a:tblGrid>
              <a:tr h="43926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lang="pt-BR" sz="1600" b="0" i="0" dirty="0" smtClean="0">
                          <a:solidFill>
                            <a:srgbClr val="000000"/>
                          </a:solidFill>
                          <a:effectLst/>
                          <a:latin typeface="Arial" panose="020B0604020202020204" pitchFamily="34" charset="0"/>
                        </a:rPr>
                        <a:t>A OSC civil mais bem classificada será notificada a apresentar:</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lang="pt-BR" sz="1600" b="0" i="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pt-B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objetivos voltados à promoção de atividades e finalidades de relevância pública e social;</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lang="pt-BR"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pt-B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Previsão estatutária de que em caso de dissolução da entidade, o respectivo patrimônio líquido seja transferido a outra pessoa jurídica de igual natureza que preencha os requisitos da Lei 13.019 e cujo objeto social seja, preferencialmente, o mesmo da entidade extinta;     </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lang="pt-B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pt-B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escrituração de acordo com os princípios fundamentais de contabilidade e com as Normas Brasileiras de Contabilidade;     </a:t>
                      </a:r>
                      <a:endParaRPr kumimoji="0" lang="pt-BR" altLang="pt-B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33" marR="91433"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2808288" y="35734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77840" name="Retângulo 1"/>
          <p:cNvSpPr>
            <a:spLocks noChangeArrowheads="1"/>
          </p:cNvSpPr>
          <p:nvPr/>
        </p:nvSpPr>
        <p:spPr bwMode="auto">
          <a:xfrm>
            <a:off x="2601913" y="1735138"/>
            <a:ext cx="3362325" cy="368300"/>
          </a:xfrm>
          <a:prstGeom prst="rect">
            <a:avLst/>
          </a:prstGeom>
          <a:noFill/>
          <a:ln w="9525">
            <a:noFill/>
            <a:miter lim="800000"/>
            <a:headEnd/>
            <a:tailEnd/>
          </a:ln>
        </p:spPr>
        <p:txBody>
          <a:bodyPr wrap="none">
            <a:spAutoFit/>
          </a:bodyPr>
          <a:lstStyle/>
          <a:p>
            <a:r>
              <a:rPr lang="pt-BR" b="1"/>
              <a:t>6 – CHAMAMENTO PÚBLICO</a:t>
            </a:r>
            <a:endParaRPr lang="pt-BR"/>
          </a:p>
        </p:txBody>
      </p:sp>
      <p:pic>
        <p:nvPicPr>
          <p:cNvPr id="77841"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ço Reservado para Número de Slide 3"/>
          <p:cNvSpPr txBox="1">
            <a:spLocks noGrp="1"/>
          </p:cNvSpPr>
          <p:nvPr/>
        </p:nvSpPr>
        <p:spPr bwMode="auto">
          <a:xfrm>
            <a:off x="6553200" y="6356350"/>
            <a:ext cx="2133600" cy="365125"/>
          </a:xfrm>
          <a:prstGeom prst="rect">
            <a:avLst/>
          </a:prstGeom>
          <a:noFill/>
          <a:ln w="9525">
            <a:noFill/>
            <a:miter lim="800000"/>
            <a:headEnd/>
            <a:tailEnd/>
          </a:ln>
        </p:spPr>
        <p:txBody>
          <a:bodyPr/>
          <a:lstStyle/>
          <a:p>
            <a:pPr eaLnBrk="1" hangingPunct="1"/>
            <a:fld id="{6D288698-E1BA-4B9E-947A-E94AB744EFE7}" type="slidenum">
              <a:rPr lang="pt-BR" altLang="pt-BR">
                <a:latin typeface="Calibri" pitchFamily="34" charset="0"/>
              </a:rPr>
              <a:pPr eaLnBrk="1" hangingPunct="1"/>
              <a:t>76</a:t>
            </a:fld>
            <a:endParaRPr lang="pt-BR" altLang="pt-BR">
              <a:latin typeface="Calibri" pitchFamily="34" charset="0"/>
            </a:endParaRPr>
          </a:p>
        </p:txBody>
      </p:sp>
      <p:sp>
        <p:nvSpPr>
          <p:cNvPr id="78851" name="Título 6"/>
          <p:cNvSpPr>
            <a:spLocks noGrp="1"/>
          </p:cNvSpPr>
          <p:nvPr>
            <p:ph type="title" idx="4294967295"/>
          </p:nvPr>
        </p:nvSpPr>
        <p:spPr/>
        <p:txBody>
          <a:bodyPr/>
          <a:lstStyle/>
          <a:p>
            <a:pPr eaLnBrk="1" hangingPunct="1"/>
            <a:endParaRPr lang="pt-BR" altLang="pt-BR" smtClean="0"/>
          </a:p>
        </p:txBody>
      </p:sp>
      <p:sp>
        <p:nvSpPr>
          <p:cNvPr id="100356" name="Rectangle 7"/>
          <p:cNvSpPr>
            <a:spLocks noGrp="1"/>
          </p:cNvSpPr>
          <p:nvPr>
            <p:ph idx="4294967295"/>
          </p:nvPr>
        </p:nvSpPr>
        <p:spPr>
          <a:xfrm>
            <a:off x="468313" y="1412875"/>
            <a:ext cx="8229600" cy="5140325"/>
          </a:xfrm>
        </p:spPr>
        <p:txBody>
          <a:bodyPr/>
          <a:lstStyle/>
          <a:p>
            <a:pPr marL="609600" indent="14288" algn="ctr" eaLnBrk="1" hangingPunct="1">
              <a:lnSpc>
                <a:spcPct val="90000"/>
              </a:lnSpc>
              <a:buFontTx/>
              <a:buNone/>
              <a:defRPr/>
            </a:pPr>
            <a:r>
              <a:rPr lang="pt-BR" altLang="pt-BR" sz="2400" dirty="0" smtClean="0"/>
              <a:t> </a:t>
            </a:r>
            <a:br>
              <a:rPr lang="pt-BR" altLang="pt-BR" sz="2400" dirty="0" smtClean="0"/>
            </a:br>
            <a:endParaRPr lang="pt-BR" altLang="pt-BR" sz="2400" dirty="0" smtClean="0"/>
          </a:p>
          <a:p>
            <a:pPr marL="609600" indent="14288" algn="ctr" eaLnBrk="1" hangingPunct="1">
              <a:lnSpc>
                <a:spcPct val="90000"/>
              </a:lnSpc>
              <a:buFontTx/>
              <a:buNone/>
              <a:defRPr/>
            </a:pPr>
            <a:endParaRPr lang="pt-BR" altLang="pt-BR" sz="2400" dirty="0" smtClean="0"/>
          </a:p>
          <a:p>
            <a:pPr marL="609600" indent="14288" algn="ctr" eaLnBrk="1" hangingPunct="1">
              <a:lnSpc>
                <a:spcPct val="90000"/>
              </a:lnSpc>
              <a:buFontTx/>
              <a:buNone/>
              <a:defRPr/>
            </a:pPr>
            <a:endParaRPr lang="pt-BR" altLang="pt-BR" sz="2400" dirty="0" smtClean="0"/>
          </a:p>
          <a:p>
            <a:pPr marL="609600" indent="14288" algn="ctr" eaLnBrk="1" hangingPunct="1">
              <a:lnSpc>
                <a:spcPct val="90000"/>
              </a:lnSpc>
              <a:buFontTx/>
              <a:buNone/>
              <a:defRPr/>
            </a:pPr>
            <a:endParaRPr lang="pt-BR" sz="2000" b="1" dirty="0" smtClean="0">
              <a:latin typeface="+mj-lt"/>
            </a:endParaRPr>
          </a:p>
          <a:p>
            <a:pPr marL="609600" indent="14288" algn="ctr" eaLnBrk="1" hangingPunct="1">
              <a:lnSpc>
                <a:spcPct val="90000"/>
              </a:lnSpc>
              <a:buFontTx/>
              <a:buNone/>
              <a:defRPr/>
            </a:pPr>
            <a:endParaRPr lang="pt-BR" sz="2000" b="1" dirty="0">
              <a:latin typeface="+mj-lt"/>
            </a:endParaRPr>
          </a:p>
          <a:p>
            <a:pPr marL="609600" indent="14288" algn="ctr" eaLnBrk="1" hangingPunct="1">
              <a:lnSpc>
                <a:spcPct val="90000"/>
              </a:lnSpc>
              <a:buFontTx/>
              <a:buNone/>
              <a:defRPr/>
            </a:pPr>
            <a:r>
              <a:rPr lang="pt-BR" sz="2000" b="1" dirty="0" smtClean="0">
                <a:latin typeface="+mj-lt"/>
              </a:rPr>
              <a:t>7 - VEDAÇÕES </a:t>
            </a:r>
            <a:br>
              <a:rPr lang="pt-BR" sz="2000" b="1" dirty="0" smtClean="0">
                <a:latin typeface="+mj-lt"/>
              </a:rPr>
            </a:br>
            <a:r>
              <a:rPr lang="pt-BR" altLang="pt-BR" sz="2000" b="1" dirty="0" smtClean="0">
                <a:latin typeface="+mj-lt"/>
              </a:rPr>
              <a:t/>
            </a:r>
            <a:br>
              <a:rPr lang="pt-BR" altLang="pt-BR" sz="2000" b="1" dirty="0" smtClean="0">
                <a:latin typeface="+mj-lt"/>
              </a:rPr>
            </a:br>
            <a:r>
              <a:rPr lang="pt-BR" altLang="pt-BR" sz="2400" dirty="0" smtClean="0"/>
              <a:t> </a:t>
            </a:r>
            <a:br>
              <a:rPr lang="pt-BR" altLang="pt-BR" sz="2400" dirty="0" smtClean="0"/>
            </a:br>
            <a:endParaRPr lang="pt-BR" altLang="pt-BR" sz="2400" dirty="0" smtClean="0"/>
          </a:p>
        </p:txBody>
      </p:sp>
      <p:pic>
        <p:nvPicPr>
          <p:cNvPr id="78853"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7 - VEDAÇÕES </a:t>
            </a:r>
            <a:br>
              <a:rPr lang="pt-BR" sz="1200" b="1" smtClean="0"/>
            </a:br>
            <a:r>
              <a:rPr lang="pt-BR" altLang="pt-BR" sz="1200" b="1" smtClean="0"/>
              <a:t/>
            </a:r>
            <a:br>
              <a:rPr lang="pt-BR" altLang="pt-BR" sz="1200" b="1" smtClean="0"/>
            </a:br>
            <a:r>
              <a:rPr lang="pt-BR" altLang="pt-BR" sz="1200" b="1" smtClean="0"/>
              <a:t/>
            </a:r>
            <a:br>
              <a:rPr lang="pt-BR" altLang="pt-BR" sz="1200" b="1" smtClean="0"/>
            </a:br>
            <a:endParaRPr lang="pt-BR" altLang="pt-BR" sz="1200" b="1" smtClean="0"/>
          </a:p>
        </p:txBody>
      </p:sp>
      <p:graphicFrame>
        <p:nvGraphicFramePr>
          <p:cNvPr id="236567" name="Group 23"/>
          <p:cNvGraphicFramePr>
            <a:graphicFrameLocks noGrp="1"/>
          </p:cNvGraphicFramePr>
          <p:nvPr/>
        </p:nvGraphicFramePr>
        <p:xfrm>
          <a:off x="323850" y="2492375"/>
          <a:ext cx="8569325" cy="3889375"/>
        </p:xfrm>
        <a:graphic>
          <a:graphicData uri="http://schemas.openxmlformats.org/drawingml/2006/table">
            <a:tbl>
              <a:tblPr/>
              <a:tblGrid>
                <a:gridCol w="8569325"/>
              </a:tblGrid>
              <a:tr h="3889375">
                <a:tc>
                  <a:txBody>
                    <a:bodyPr/>
                    <a:lstStyle>
                      <a:lvl1pPr marL="4127500">
                        <a:spcBef>
                          <a:spcPct val="20000"/>
                        </a:spcBef>
                        <a:defRPr sz="2800">
                          <a:solidFill>
                            <a:schemeClr val="tx1"/>
                          </a:solidFill>
                          <a:latin typeface="Arial" panose="020B0604020202020204" pitchFamily="34" charset="0"/>
                          <a:cs typeface="Arial" panose="020B0604020202020204" pitchFamily="34" charset="0"/>
                        </a:defRPr>
                      </a:lvl1pPr>
                      <a:lvl2pPr marL="4764088" indent="-457200">
                        <a:spcBef>
                          <a:spcPct val="20000"/>
                        </a:spcBef>
                        <a:defRPr sz="2400">
                          <a:solidFill>
                            <a:schemeClr val="tx1"/>
                          </a:solidFill>
                          <a:latin typeface="Arial" panose="020B0604020202020204" pitchFamily="34" charset="0"/>
                          <a:cs typeface="Arial" panose="020B0604020202020204" pitchFamily="34" charset="0"/>
                        </a:defRPr>
                      </a:lvl2pPr>
                      <a:lvl3pPr marL="5324475" indent="-381000">
                        <a:spcBef>
                          <a:spcPct val="20000"/>
                        </a:spcBef>
                        <a:defRPr sz="2000">
                          <a:solidFill>
                            <a:schemeClr val="tx1"/>
                          </a:solidFill>
                          <a:latin typeface="Arial" panose="020B0604020202020204" pitchFamily="34" charset="0"/>
                          <a:cs typeface="Arial" panose="020B0604020202020204" pitchFamily="34" charset="0"/>
                        </a:defRPr>
                      </a:lvl3pPr>
                      <a:lvl4pPr marL="5846763" indent="-342900">
                        <a:spcBef>
                          <a:spcPct val="20000"/>
                        </a:spcBef>
                        <a:defRPr>
                          <a:solidFill>
                            <a:schemeClr val="tx1"/>
                          </a:solidFill>
                          <a:latin typeface="Arial" panose="020B0604020202020204" pitchFamily="34" charset="0"/>
                          <a:cs typeface="Arial" panose="020B0604020202020204" pitchFamily="34" charset="0"/>
                        </a:defRPr>
                      </a:lvl4pPr>
                      <a:lvl5pPr marL="6369050" indent="-342900">
                        <a:spcBef>
                          <a:spcPct val="20000"/>
                        </a:spcBef>
                        <a:defRPr>
                          <a:solidFill>
                            <a:schemeClr val="tx1"/>
                          </a:solidFill>
                          <a:latin typeface="Arial" panose="020B0604020202020204" pitchFamily="34" charset="0"/>
                          <a:cs typeface="Arial" panose="020B0604020202020204" pitchFamily="34" charset="0"/>
                        </a:defRPr>
                      </a:lvl5pPr>
                      <a:lvl6pPr marL="682625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728345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774065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819785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4127500" marR="0" lvl="0" indent="0" algn="ctr" defTabSz="914400" rtl="0" eaLnBrk="0" fontAlgn="base" latinLnBrk="0" hangingPunct="0">
                        <a:lnSpc>
                          <a:spcPct val="100000"/>
                        </a:lnSpc>
                        <a:spcBef>
                          <a:spcPct val="20000"/>
                        </a:spcBef>
                        <a:spcAft>
                          <a:spcPct val="0"/>
                        </a:spcAft>
                        <a:buClrTx/>
                        <a:buSzTx/>
                        <a:buFontTx/>
                        <a:buNone/>
                        <a:tabLst/>
                      </a:pPr>
                      <a:endParaRPr kumimoji="0" lang="pt-BR" altLang="pt-BR" sz="1000" b="1" i="0" u="sng" strike="noStrike" cap="none" normalizeH="0" baseline="0" smtClean="0">
                        <a:ln>
                          <a:noFill/>
                        </a:ln>
                        <a:solidFill>
                          <a:srgbClr val="FF0066"/>
                        </a:solidFill>
                        <a:effectLst/>
                        <a:latin typeface="Arial" panose="020B0604020202020204" pitchFamily="34" charset="0"/>
                        <a:cs typeface="Arial" panose="020B0604020202020204" pitchFamily="34" charset="0"/>
                      </a:endParaRPr>
                    </a:p>
                    <a:p>
                      <a:pPr marL="4127500" marR="0" lvl="0" indent="0" algn="ctr" defTabSz="914400" rtl="0" eaLnBrk="0" fontAlgn="base" latinLnBrk="0" hangingPunct="0">
                        <a:lnSpc>
                          <a:spcPct val="100000"/>
                        </a:lnSpc>
                        <a:spcBef>
                          <a:spcPct val="20000"/>
                        </a:spcBef>
                        <a:spcAft>
                          <a:spcPct val="0"/>
                        </a:spcAft>
                        <a:buClrTx/>
                        <a:buSzTx/>
                        <a:buFontTx/>
                        <a:buNone/>
                        <a:tabLst/>
                      </a:pPr>
                      <a:endParaRPr kumimoji="0" lang="pt-BR" altLang="pt-BR" sz="1000" b="1" i="0" u="sng" strike="noStrike" cap="none" normalizeH="0" baseline="0" smtClean="0">
                        <a:ln>
                          <a:noFill/>
                        </a:ln>
                        <a:solidFill>
                          <a:srgbClr val="FF0066"/>
                        </a:solidFill>
                        <a:effectLst/>
                        <a:latin typeface="Arial" panose="020B0604020202020204" pitchFamily="34" charset="0"/>
                        <a:cs typeface="Arial" panose="020B0604020202020204" pitchFamily="34" charset="0"/>
                      </a:endParaRPr>
                    </a:p>
                    <a:p>
                      <a:pPr marL="4127500" marR="0" lvl="0" indent="0" algn="ctr" defTabSz="914400" rtl="0" eaLnBrk="0" fontAlgn="base" latinLnBrk="0" hangingPunct="0">
                        <a:lnSpc>
                          <a:spcPct val="100000"/>
                        </a:lnSpc>
                        <a:spcBef>
                          <a:spcPct val="20000"/>
                        </a:spcBef>
                        <a:spcAft>
                          <a:spcPct val="0"/>
                        </a:spcAft>
                        <a:buClrTx/>
                        <a:buSzTx/>
                        <a:buFontTx/>
                        <a:buNone/>
                        <a:tabLst/>
                      </a:pPr>
                      <a:endParaRPr kumimoji="0" lang="pt-BR" altLang="pt-BR" sz="1000" b="1" i="0" u="sng" strike="noStrike" cap="none" normalizeH="0" baseline="0" smtClean="0">
                        <a:ln>
                          <a:noFill/>
                        </a:ln>
                        <a:solidFill>
                          <a:srgbClr val="FF0066"/>
                        </a:solidFill>
                        <a:effectLst/>
                        <a:latin typeface="Arial" panose="020B0604020202020204" pitchFamily="34" charset="0"/>
                        <a:cs typeface="Arial" panose="020B0604020202020204" pitchFamily="34" charset="0"/>
                      </a:endParaRPr>
                    </a:p>
                    <a:p>
                      <a:pPr marL="4127500" marR="0" lvl="0" indent="0" algn="ctr" defTabSz="914400" rtl="0" eaLnBrk="0" fontAlgn="base" latinLnBrk="0" hangingPunct="0">
                        <a:lnSpc>
                          <a:spcPct val="100000"/>
                        </a:lnSpc>
                        <a:spcBef>
                          <a:spcPct val="20000"/>
                        </a:spcBef>
                        <a:spcAft>
                          <a:spcPct val="0"/>
                        </a:spcAft>
                        <a:buClrTx/>
                        <a:buSzTx/>
                        <a:buFontTx/>
                        <a:buNone/>
                        <a:tabLst/>
                      </a:pPr>
                      <a:endParaRPr kumimoji="0" lang="pt-BR" altLang="pt-BR" sz="1000" b="1" i="0" u="sng" strike="noStrike" cap="none" normalizeH="0" baseline="0" smtClean="0">
                        <a:ln>
                          <a:noFill/>
                        </a:ln>
                        <a:solidFill>
                          <a:srgbClr val="FF0066"/>
                        </a:solidFill>
                        <a:effectLst/>
                        <a:latin typeface="Arial" panose="020B0604020202020204" pitchFamily="34" charset="0"/>
                        <a:cs typeface="Arial" panose="020B0604020202020204" pitchFamily="34" charset="0"/>
                      </a:endParaRPr>
                    </a:p>
                    <a:p>
                      <a:pPr marL="4127500" marR="0" lvl="0" indent="0" algn="ctr" defTabSz="914400" rtl="0" eaLnBrk="0" fontAlgn="base" latinLnBrk="0" hangingPunct="0">
                        <a:lnSpc>
                          <a:spcPct val="100000"/>
                        </a:lnSpc>
                        <a:spcBef>
                          <a:spcPct val="20000"/>
                        </a:spcBef>
                        <a:spcAft>
                          <a:spcPct val="0"/>
                        </a:spcAft>
                        <a:buClrTx/>
                        <a:buSzTx/>
                        <a:buFontTx/>
                        <a:buNone/>
                        <a:tabLst/>
                      </a:pPr>
                      <a:endParaRPr kumimoji="0" lang="pt-BR" altLang="pt-BR" sz="1000" b="1" i="0" u="sng" strike="noStrike" cap="none" normalizeH="0" baseline="0" smtClean="0">
                        <a:ln>
                          <a:noFill/>
                        </a:ln>
                        <a:solidFill>
                          <a:srgbClr val="FF0066"/>
                        </a:solidFill>
                        <a:effectLst/>
                        <a:latin typeface="Arial" panose="020B0604020202020204" pitchFamily="34" charset="0"/>
                        <a:cs typeface="Arial" panose="020B0604020202020204" pitchFamily="34" charset="0"/>
                      </a:endParaRPr>
                    </a:p>
                    <a:p>
                      <a:pPr marL="4127500" marR="0" lvl="0" indent="0" algn="ctr" defTabSz="914400" rtl="0" eaLnBrk="0" fontAlgn="base" latinLnBrk="0" hangingPunct="0">
                        <a:lnSpc>
                          <a:spcPct val="100000"/>
                        </a:lnSpc>
                        <a:spcBef>
                          <a:spcPct val="20000"/>
                        </a:spcBef>
                        <a:spcAft>
                          <a:spcPct val="0"/>
                        </a:spcAft>
                        <a:buClrTx/>
                        <a:buSzTx/>
                        <a:buFontTx/>
                        <a:buNone/>
                        <a:tabLst/>
                      </a:pPr>
                      <a:endParaRPr kumimoji="0" lang="pt-BR" altLang="pt-BR" sz="1000" b="1" i="0" u="sng" strike="noStrike" cap="none" normalizeH="0" baseline="0" smtClean="0">
                        <a:ln>
                          <a:noFill/>
                        </a:ln>
                        <a:solidFill>
                          <a:srgbClr val="FF0066"/>
                        </a:solidFill>
                        <a:effectLst/>
                        <a:latin typeface="Arial" panose="020B0604020202020204" pitchFamily="34" charset="0"/>
                        <a:cs typeface="Arial" panose="020B0604020202020204" pitchFamily="34" charset="0"/>
                      </a:endParaRPr>
                    </a:p>
                    <a:p>
                      <a:pPr marL="4127500" marR="0" lvl="0" indent="0" algn="ctr" defTabSz="914400" rtl="0" eaLnBrk="0" fontAlgn="base" latinLnBrk="0" hangingPunct="0">
                        <a:lnSpc>
                          <a:spcPct val="100000"/>
                        </a:lnSpc>
                        <a:spcBef>
                          <a:spcPct val="20000"/>
                        </a:spcBef>
                        <a:spcAft>
                          <a:spcPct val="0"/>
                        </a:spcAft>
                        <a:buClrTx/>
                        <a:buSzTx/>
                        <a:buFontTx/>
                        <a:buNone/>
                        <a:tabLst/>
                      </a:pPr>
                      <a:endParaRPr kumimoji="0" lang="pt-BR" altLang="pt-BR" sz="1000" b="1" i="0" u="sng" strike="noStrike" cap="none" normalizeH="0" baseline="0" smtClean="0">
                        <a:ln>
                          <a:noFill/>
                        </a:ln>
                        <a:solidFill>
                          <a:srgbClr val="FF0066"/>
                        </a:solidFill>
                        <a:effectLst/>
                        <a:latin typeface="Arial" panose="020B0604020202020204" pitchFamily="34" charset="0"/>
                        <a:cs typeface="Arial" panose="020B0604020202020204" pitchFamily="34" charset="0"/>
                      </a:endParaRPr>
                    </a:p>
                    <a:p>
                      <a:pPr marL="4127500" marR="0" lvl="0" indent="0" algn="ctr" defTabSz="914400" rtl="0" eaLnBrk="0" fontAlgn="base" latinLnBrk="0" hangingPunct="0">
                        <a:lnSpc>
                          <a:spcPct val="100000"/>
                        </a:lnSpc>
                        <a:spcBef>
                          <a:spcPct val="20000"/>
                        </a:spcBef>
                        <a:spcAft>
                          <a:spcPct val="0"/>
                        </a:spcAft>
                        <a:buClrTx/>
                        <a:buSzTx/>
                        <a:buFontTx/>
                        <a:buNone/>
                        <a:tabLst/>
                      </a:pPr>
                      <a:r>
                        <a:rPr kumimoji="0" lang="pt-BR" altLang="pt-BR" sz="2400" b="1" i="0" u="none" strike="noStrike" cap="none" normalizeH="0" baseline="0" smtClean="0">
                          <a:ln>
                            <a:noFill/>
                          </a:ln>
                          <a:solidFill>
                            <a:srgbClr val="FF0066"/>
                          </a:solidFill>
                          <a:effectLst/>
                          <a:latin typeface="Arial" panose="020B0604020202020204" pitchFamily="34" charset="0"/>
                          <a:cs typeface="Arial" panose="020B0604020202020204" pitchFamily="34" charset="0"/>
                        </a:rPr>
                        <a:t>                                                                                                             VEDAÇÕES</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9881" name="Picture 25" descr="400px-Stop_hand_nuvola">
            <a:hlinkClick r:id="rId2"/>
          </p:cNvPr>
          <p:cNvPicPr>
            <a:picLocks noChangeAspect="1" noChangeArrowheads="1"/>
          </p:cNvPicPr>
          <p:nvPr/>
        </p:nvPicPr>
        <p:blipFill>
          <a:blip r:embed="rId3" cstate="print"/>
          <a:srcRect/>
          <a:stretch>
            <a:fillRect/>
          </a:stretch>
        </p:blipFill>
        <p:spPr bwMode="auto">
          <a:xfrm>
            <a:off x="827088" y="2781300"/>
            <a:ext cx="3311525" cy="3311525"/>
          </a:xfrm>
          <a:prstGeom prst="rect">
            <a:avLst/>
          </a:prstGeom>
          <a:noFill/>
          <a:ln w="9525">
            <a:noFill/>
            <a:miter lim="800000"/>
            <a:headEnd/>
            <a:tailEnd/>
          </a:ln>
        </p:spPr>
      </p:pic>
      <p:pic>
        <p:nvPicPr>
          <p:cNvPr id="79882" name="Picture 16" descr="marcaOficial_SP"/>
          <p:cNvPicPr>
            <a:picLocks noChangeAspect="1" noChangeArrowheads="1"/>
          </p:cNvPicPr>
          <p:nvPr/>
        </p:nvPicPr>
        <p:blipFill>
          <a:blip r:embed="rId4"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7 - VEDAÇÕES </a:t>
            </a:r>
            <a:br>
              <a:rPr lang="pt-BR" sz="1200" b="1" smtClean="0"/>
            </a:br>
            <a:r>
              <a:rPr lang="pt-BR" altLang="pt-BR" sz="1200" b="1" smtClean="0"/>
              <a:t/>
            </a:r>
            <a:br>
              <a:rPr lang="pt-BR" altLang="pt-BR" sz="1200" b="1" smtClean="0"/>
            </a:br>
            <a:endParaRPr lang="pt-BR" altLang="pt-BR" sz="1200" b="1" smtClean="0"/>
          </a:p>
        </p:txBody>
      </p:sp>
      <p:graphicFrame>
        <p:nvGraphicFramePr>
          <p:cNvPr id="88093" name="Group 29"/>
          <p:cNvGraphicFramePr>
            <a:graphicFrameLocks noGrp="1"/>
          </p:cNvGraphicFramePr>
          <p:nvPr/>
        </p:nvGraphicFramePr>
        <p:xfrm>
          <a:off x="323850" y="2492375"/>
          <a:ext cx="8569325" cy="4401260"/>
        </p:xfrm>
        <a:graphic>
          <a:graphicData uri="http://schemas.openxmlformats.org/drawingml/2006/table">
            <a:tbl>
              <a:tblPr/>
              <a:tblGrid>
                <a:gridCol w="8569325"/>
              </a:tblGrid>
              <a:tr h="4400550">
                <a:tc>
                  <a:txBody>
                    <a:bodyPr/>
                    <a:lstStyle>
                      <a:lvl1pPr marL="533400" indent="-533400">
                        <a:spcBef>
                          <a:spcPct val="20000"/>
                        </a:spcBef>
                        <a:defRPr sz="2800">
                          <a:solidFill>
                            <a:schemeClr val="tx1"/>
                          </a:solidFill>
                          <a:latin typeface="Arial" panose="020B0604020202020204" pitchFamily="34" charset="0"/>
                          <a:cs typeface="Arial" panose="020B0604020202020204" pitchFamily="34" charset="0"/>
                        </a:defRPr>
                      </a:lvl1pPr>
                      <a:lvl2pPr marL="914400" indent="-457200">
                        <a:spcBef>
                          <a:spcPct val="20000"/>
                        </a:spcBef>
                        <a:defRPr sz="2400">
                          <a:solidFill>
                            <a:schemeClr val="tx1"/>
                          </a:solidFill>
                          <a:latin typeface="Arial" panose="020B0604020202020204" pitchFamily="34" charset="0"/>
                          <a:cs typeface="Arial" panose="020B0604020202020204" pitchFamily="34" charset="0"/>
                        </a:defRPr>
                      </a:lvl2pPr>
                      <a:lvl3pPr marL="1295400" indent="-381000">
                        <a:spcBef>
                          <a:spcPct val="20000"/>
                        </a:spcBef>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defRPr>
                          <a:solidFill>
                            <a:schemeClr val="tx1"/>
                          </a:solidFill>
                          <a:latin typeface="Arial" panose="020B0604020202020204" pitchFamily="34" charset="0"/>
                          <a:cs typeface="Arial" panose="020B0604020202020204" pitchFamily="34" charset="0"/>
                        </a:defRPr>
                      </a:lvl4pPr>
                      <a:lvl5pPr marL="2171700" indent="-342900">
                        <a:spcBef>
                          <a:spcPct val="20000"/>
                        </a:spcBef>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ctr" defTabSz="914400" rtl="0" eaLnBrk="0" fontAlgn="base" latinLnBrk="0" hangingPunct="0">
                        <a:lnSpc>
                          <a:spcPct val="100000"/>
                        </a:lnSpc>
                        <a:spcBef>
                          <a:spcPct val="20000"/>
                        </a:spcBef>
                        <a:spcAft>
                          <a:spcPct val="0"/>
                        </a:spcAft>
                        <a:buClrTx/>
                        <a:buSzTx/>
                        <a:buFontTx/>
                        <a:buNone/>
                        <a:tabLst/>
                      </a:pPr>
                      <a:r>
                        <a:rPr kumimoji="0" lang="pt-BR" altLang="pt-BR" sz="1400" b="1" i="0" u="sng" strike="noStrike" cap="none" normalizeH="0" baseline="0" smtClean="0">
                          <a:ln>
                            <a:noFill/>
                          </a:ln>
                          <a:solidFill>
                            <a:srgbClr val="FF0066"/>
                          </a:solidFill>
                          <a:effectLst/>
                          <a:latin typeface="Arial" panose="020B0604020202020204" pitchFamily="34" charset="0"/>
                          <a:cs typeface="Arial" panose="020B0604020202020204" pitchFamily="34" charset="0"/>
                        </a:rPr>
                        <a:t>VEDAÇÕES</a:t>
                      </a: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pt-BR" sz="1400" b="1" i="0" u="sng" strike="noStrike" cap="none" normalizeH="0" baseline="0" smtClean="0">
                        <a:ln>
                          <a:noFill/>
                        </a:ln>
                        <a:solidFill>
                          <a:srgbClr val="FF0066"/>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 - não esteja regularmente constituída ou, se estrangeira, não esteja autorizada a funcionar no território nacional; </a:t>
                      </a: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II - esteja omissa no dever de prestar contas de parceria anteriormente celebrada;</a:t>
                      </a: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III - tenha como dirigente </a:t>
                      </a:r>
                      <a:r>
                        <a:rPr kumimoji="0" lang="pt-BR" altLang="pt-BR" sz="14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membro de Poder ou do Ministério Público, ou dirigente de órgão ou entidade da AP da mesma esfera governamental na qual será celebrado</a:t>
                      </a: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o termo de colaboração ou de fomento, </a:t>
                      </a:r>
                      <a:r>
                        <a:rPr kumimoji="0" lang="pt-BR" altLang="pt-BR" sz="14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estendendo-se a vedação aos respectivos cônjuges ou companheiros, bem como parentes em linha reta, colateral ou por afinidade, até o segundo grau;        </a:t>
                      </a: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IV - tenha tido as </a:t>
                      </a:r>
                      <a:r>
                        <a:rPr kumimoji="0" lang="pt-BR" altLang="pt-BR" sz="14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contas rejeitadas pela AP nos últimos 5 anos, exceto se:  </a:t>
                      </a: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 for sanada a irregularidade que motivou a rejeição e quitados os débitos eventualmente imputados;         </a:t>
                      </a: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b) for reconsiderada ou revista a decisão pela rejeição;          </a:t>
                      </a: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 a apreciação das contas estiver pendente de decisão sobre recurso com efeito suspensivo;           </a:t>
                      </a:r>
                    </a:p>
                  </a:txBody>
                  <a:tcPr marT="45694" marB="4569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0905"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7 - VEDAÇÕES </a:t>
            </a:r>
            <a:br>
              <a:rPr lang="pt-BR" sz="1200" b="1" smtClean="0"/>
            </a:br>
            <a:r>
              <a:rPr lang="pt-BR" altLang="pt-BR" sz="1200" b="1" smtClean="0"/>
              <a:t/>
            </a:r>
            <a:br>
              <a:rPr lang="pt-BR" altLang="pt-BR" sz="1200" b="1" smtClean="0"/>
            </a:br>
            <a:r>
              <a:rPr lang="pt-BR" altLang="pt-BR" sz="1200" b="1" smtClean="0"/>
              <a:t/>
            </a:r>
            <a:br>
              <a:rPr lang="pt-BR" altLang="pt-BR" sz="1200" b="1" smtClean="0"/>
            </a:br>
            <a:endParaRPr lang="pt-BR" altLang="pt-BR" sz="1200" b="1" smtClean="0"/>
          </a:p>
        </p:txBody>
      </p:sp>
      <p:graphicFrame>
        <p:nvGraphicFramePr>
          <p:cNvPr id="146467" name="Group 35"/>
          <p:cNvGraphicFramePr>
            <a:graphicFrameLocks noGrp="1"/>
          </p:cNvGraphicFramePr>
          <p:nvPr/>
        </p:nvGraphicFramePr>
        <p:xfrm>
          <a:off x="323850" y="2492375"/>
          <a:ext cx="8569325" cy="4391025"/>
        </p:xfrm>
        <a:graphic>
          <a:graphicData uri="http://schemas.openxmlformats.org/drawingml/2006/table">
            <a:tbl>
              <a:tblPr/>
              <a:tblGrid>
                <a:gridCol w="8569325"/>
              </a:tblGrid>
              <a:tr h="4391025">
                <a:tc>
                  <a:txBody>
                    <a:bodyPr/>
                    <a:lstStyle>
                      <a:lvl1pPr marL="533400" indent="-533400">
                        <a:spcBef>
                          <a:spcPct val="20000"/>
                        </a:spcBef>
                        <a:defRPr sz="2800">
                          <a:solidFill>
                            <a:schemeClr val="tx1"/>
                          </a:solidFill>
                          <a:latin typeface="Arial" panose="020B0604020202020204" pitchFamily="34" charset="0"/>
                          <a:cs typeface="Arial" panose="020B0604020202020204" pitchFamily="34" charset="0"/>
                        </a:defRPr>
                      </a:lvl1pPr>
                      <a:lvl2pPr marL="914400" indent="-457200">
                        <a:spcBef>
                          <a:spcPct val="20000"/>
                        </a:spcBef>
                        <a:defRPr sz="2400">
                          <a:solidFill>
                            <a:schemeClr val="tx1"/>
                          </a:solidFill>
                          <a:latin typeface="Arial" panose="020B0604020202020204" pitchFamily="34" charset="0"/>
                          <a:cs typeface="Arial" panose="020B0604020202020204" pitchFamily="34" charset="0"/>
                        </a:defRPr>
                      </a:lvl2pPr>
                      <a:lvl3pPr marL="1295400" indent="-381000">
                        <a:spcBef>
                          <a:spcPct val="20000"/>
                        </a:spcBef>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defRPr>
                          <a:solidFill>
                            <a:schemeClr val="tx1"/>
                          </a:solidFill>
                          <a:latin typeface="Arial" panose="020B0604020202020204" pitchFamily="34" charset="0"/>
                          <a:cs typeface="Arial" panose="020B0604020202020204" pitchFamily="34" charset="0"/>
                        </a:defRPr>
                      </a:lvl4pPr>
                      <a:lvl5pPr marL="2171700" indent="-342900">
                        <a:spcBef>
                          <a:spcPct val="20000"/>
                        </a:spcBef>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ctr" defTabSz="914400" rtl="0" eaLnBrk="0" fontAlgn="base" latinLnBrk="0" hangingPunct="0">
                        <a:lnSpc>
                          <a:spcPct val="100000"/>
                        </a:lnSpc>
                        <a:spcBef>
                          <a:spcPct val="20000"/>
                        </a:spcBef>
                        <a:spcAft>
                          <a:spcPct val="0"/>
                        </a:spcAft>
                        <a:buClrTx/>
                        <a:buSzTx/>
                        <a:buFontTx/>
                        <a:buNone/>
                        <a:tabLst/>
                      </a:pPr>
                      <a:r>
                        <a:rPr kumimoji="0" lang="pt-BR" altLang="pt-BR" sz="1500" b="1" i="0" u="sng" strike="noStrike" cap="none" normalizeH="0" baseline="0" smtClean="0">
                          <a:ln>
                            <a:noFill/>
                          </a:ln>
                          <a:solidFill>
                            <a:srgbClr val="FF0066"/>
                          </a:solidFill>
                          <a:effectLst/>
                          <a:latin typeface="Arial" panose="020B0604020202020204" pitchFamily="34" charset="0"/>
                          <a:cs typeface="Arial" panose="020B0604020202020204" pitchFamily="34" charset="0"/>
                        </a:rPr>
                        <a:t>VEDAÇÕES</a:t>
                      </a:r>
                    </a:p>
                    <a:p>
                      <a:pPr marL="533400" marR="0" lvl="0" indent="-533400" algn="ctr" defTabSz="914400" rtl="0" eaLnBrk="0" fontAlgn="base" latinLnBrk="0" hangingPunct="0">
                        <a:lnSpc>
                          <a:spcPct val="100000"/>
                        </a:lnSpc>
                        <a:spcBef>
                          <a:spcPct val="20000"/>
                        </a:spcBef>
                        <a:spcAft>
                          <a:spcPct val="0"/>
                        </a:spcAft>
                        <a:buClrTx/>
                        <a:buSzTx/>
                        <a:buFontTx/>
                        <a:buNone/>
                        <a:tabLst/>
                      </a:pPr>
                      <a:endParaRPr kumimoji="0" lang="pt-BR" altLang="pt-BR" sz="1500" b="1" i="0" u="sng" strike="noStrike" cap="none" normalizeH="0" baseline="0" smtClean="0">
                        <a:ln>
                          <a:noFill/>
                        </a:ln>
                        <a:solidFill>
                          <a:srgbClr val="FF0066"/>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pt-BR" sz="1500" b="1" i="0" u="sng" strike="noStrike" cap="none" normalizeH="0" baseline="0" smtClean="0">
                        <a:ln>
                          <a:noFill/>
                        </a:ln>
                        <a:solidFill>
                          <a:srgbClr val="FF0066"/>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 - tenha sido punida com uma das seguintes sanções, </a:t>
                      </a:r>
                      <a:r>
                        <a:rPr kumimoji="0" lang="pt-BR" altLang="pt-BR" sz="15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pelo período que durar a penalidade:</a:t>
                      </a: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pt-BR" sz="1500" b="1" i="0" u="sng"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 suspensão de participação em licitação e impedimento de contratar com a administração;</a:t>
                      </a: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b) declaração de inidoneidade para licitar ou contratar com a administração pública;</a:t>
                      </a: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 suspensão temporária da participação em chamamento público e impedimento de celebrar parceria ou contrato com órgãos e entidades da esfera de governo da administração pública sancionadora, por prazo </a:t>
                      </a:r>
                      <a:r>
                        <a:rPr kumimoji="0" lang="pt-BR" altLang="pt-BR" sz="15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não superior a 2 anos;</a:t>
                      </a: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 declaração de inidoneidade para participar de chamamento público ou celebrar parceria ou contrato com órgãos e entidades de todas as esferas de governo, </a:t>
                      </a:r>
                      <a:r>
                        <a:rPr kumimoji="0" lang="pt-BR" altLang="pt-BR" sz="15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enquanto perdurarem os motivos determinantes da punição ou até que seja promovida a reabilitação perante a própria autoridade que aplicou a penalidade</a:t>
                      </a:r>
                      <a:r>
                        <a:rPr kumimoji="0" lang="pt-BR" altLang="pt-BR"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que será concedida sempre que a OSC ressarcir a AP pelos prejuízos resultantes e após decorrido o prazo de até 2 anos.</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1929"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idx="4294967295"/>
          </p:nvPr>
        </p:nvSpPr>
        <p:spPr/>
        <p:txBody>
          <a:bodyPr/>
          <a:lstStyle/>
          <a:p>
            <a:pPr eaLnBrk="1" hangingPunct="1"/>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400" b="1" smtClean="0"/>
              <a:t/>
            </a:r>
            <a:br>
              <a:rPr lang="pt-BR" altLang="pt-BR" sz="1400" b="1" smtClean="0"/>
            </a:br>
            <a:r>
              <a:rPr lang="pt-BR" altLang="pt-BR" sz="1400" b="1" smtClean="0"/>
              <a:t> </a:t>
            </a:r>
            <a:r>
              <a:rPr lang="pt-BR" altLang="pt-BR" sz="2000" b="1" smtClean="0"/>
              <a:t/>
            </a:r>
            <a:br>
              <a:rPr lang="pt-BR" altLang="pt-BR" sz="2000" b="1" smtClean="0"/>
            </a:br>
            <a:endParaRPr lang="pt-BR" altLang="pt-BR" sz="2000" b="1" smtClean="0"/>
          </a:p>
        </p:txBody>
      </p:sp>
      <p:graphicFrame>
        <p:nvGraphicFramePr>
          <p:cNvPr id="149517" name="Group 13"/>
          <p:cNvGraphicFramePr>
            <a:graphicFrameLocks noGrp="1"/>
          </p:cNvGraphicFramePr>
          <p:nvPr>
            <p:ph sz="half" idx="4294967295"/>
          </p:nvPr>
        </p:nvGraphicFramePr>
        <p:xfrm>
          <a:off x="323850" y="2852738"/>
          <a:ext cx="2735263" cy="2663825"/>
        </p:xfrm>
        <a:graphic>
          <a:graphicData uri="http://schemas.openxmlformats.org/drawingml/2006/table">
            <a:tbl>
              <a:tblPr/>
              <a:tblGrid>
                <a:gridCol w="2735263"/>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pt-BR" sz="2000" b="1" i="0" kern="1200" dirty="0" smtClean="0">
                          <a:solidFill>
                            <a:schemeClr val="tx1"/>
                          </a:solidFill>
                          <a:effectLst/>
                          <a:latin typeface="Arial" panose="020B0604020202020204" pitchFamily="34" charset="0"/>
                          <a:ea typeface="+mn-ea"/>
                          <a:cs typeface="Arial" panose="020B0604020202020204" pitchFamily="34" charset="0"/>
                        </a:rPr>
                        <a:t>DECRETO Nº 61.981, DE 20 DE MAIO DE 2016 - SP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29" marR="914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0981" name="Group 21"/>
          <p:cNvGraphicFramePr>
            <a:graphicFrameLocks noGrp="1"/>
          </p:cNvGraphicFramePr>
          <p:nvPr>
            <p:ph sz="half" idx="4294967295"/>
          </p:nvPr>
        </p:nvGraphicFramePr>
        <p:xfrm>
          <a:off x="4427538" y="2852738"/>
          <a:ext cx="4541837" cy="2663825"/>
        </p:xfrm>
        <a:graphic>
          <a:graphicData uri="http://schemas.openxmlformats.org/drawingml/2006/table">
            <a:tbl>
              <a:tblPr/>
              <a:tblGrid>
                <a:gridCol w="4541837"/>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altLang="pt-BR"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altLang="pt-BR"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altLang="pt-BR"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REGULAMENTAÇÃO NO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ÂMBITO DO ESTADO DE SÃO PAULO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altLang="pt-BR"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9232"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ítulo 1"/>
          <p:cNvSpPr>
            <a:spLocks noGrp="1"/>
          </p:cNvSpPr>
          <p:nvPr>
            <p:ph type="title" idx="4294967295"/>
          </p:nvPr>
        </p:nvSpPr>
        <p:spPr/>
        <p:txBody>
          <a:bodyPr/>
          <a:lstStyle/>
          <a:p>
            <a:pPr eaLnBrk="1" hangingPunct="1"/>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2000" b="1" smtClean="0"/>
              <a:t/>
            </a:r>
            <a:br>
              <a:rPr lang="pt-BR" altLang="pt-BR" sz="2000" b="1" smtClean="0"/>
            </a:br>
            <a:r>
              <a:rPr lang="pt-BR" altLang="pt-BR" sz="1200" b="1" smtClean="0"/>
              <a:t/>
            </a:r>
            <a:br>
              <a:rPr lang="pt-BR" altLang="pt-BR" sz="1200" b="1" smtClean="0"/>
            </a:br>
            <a:r>
              <a:rPr lang="pt-BR" sz="1200" b="1" smtClean="0"/>
              <a:t>7 - VEDAÇÕES </a:t>
            </a:r>
            <a:br>
              <a:rPr lang="pt-BR" sz="1200" b="1" smtClean="0"/>
            </a:br>
            <a:r>
              <a:rPr lang="pt-BR" altLang="pt-BR" sz="1200" b="1" smtClean="0"/>
              <a:t/>
            </a:r>
            <a:br>
              <a:rPr lang="pt-BR" altLang="pt-BR" sz="1200" b="1" smtClean="0"/>
            </a:br>
            <a:endParaRPr lang="pt-BR" altLang="pt-BR" sz="1200" b="1" smtClean="0"/>
          </a:p>
        </p:txBody>
      </p:sp>
      <p:graphicFrame>
        <p:nvGraphicFramePr>
          <p:cNvPr id="151576" name="Group 24"/>
          <p:cNvGraphicFramePr>
            <a:graphicFrameLocks noGrp="1"/>
          </p:cNvGraphicFramePr>
          <p:nvPr/>
        </p:nvGraphicFramePr>
        <p:xfrm>
          <a:off x="323850" y="2492375"/>
          <a:ext cx="8569325" cy="4391025"/>
        </p:xfrm>
        <a:graphic>
          <a:graphicData uri="http://schemas.openxmlformats.org/drawingml/2006/table">
            <a:tbl>
              <a:tblPr/>
              <a:tblGrid>
                <a:gridCol w="8569325"/>
              </a:tblGrid>
              <a:tr h="4391025">
                <a:tc>
                  <a:txBody>
                    <a:bodyPr/>
                    <a:lstStyle>
                      <a:lvl1pPr marL="533400" indent="-533400">
                        <a:spcBef>
                          <a:spcPct val="20000"/>
                        </a:spcBef>
                        <a:defRPr sz="2800">
                          <a:solidFill>
                            <a:schemeClr val="tx1"/>
                          </a:solidFill>
                          <a:latin typeface="Arial" panose="020B0604020202020204" pitchFamily="34" charset="0"/>
                          <a:cs typeface="Arial" panose="020B0604020202020204" pitchFamily="34" charset="0"/>
                        </a:defRPr>
                      </a:lvl1pPr>
                      <a:lvl2pPr marL="914400" indent="-457200">
                        <a:spcBef>
                          <a:spcPct val="20000"/>
                        </a:spcBef>
                        <a:defRPr sz="2400">
                          <a:solidFill>
                            <a:schemeClr val="tx1"/>
                          </a:solidFill>
                          <a:latin typeface="Arial" panose="020B0604020202020204" pitchFamily="34" charset="0"/>
                          <a:cs typeface="Arial" panose="020B0604020202020204" pitchFamily="34" charset="0"/>
                        </a:defRPr>
                      </a:lvl2pPr>
                      <a:lvl3pPr marL="1295400" indent="-381000">
                        <a:spcBef>
                          <a:spcPct val="20000"/>
                        </a:spcBef>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defRPr>
                          <a:solidFill>
                            <a:schemeClr val="tx1"/>
                          </a:solidFill>
                          <a:latin typeface="Arial" panose="020B0604020202020204" pitchFamily="34" charset="0"/>
                          <a:cs typeface="Arial" panose="020B0604020202020204" pitchFamily="34" charset="0"/>
                        </a:defRPr>
                      </a:lvl4pPr>
                      <a:lvl5pPr marL="2171700" indent="-342900">
                        <a:spcBef>
                          <a:spcPct val="20000"/>
                        </a:spcBef>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33400" marR="0" lvl="0" indent="-533400" algn="ctr" defTabSz="914400" rtl="0" eaLnBrk="0" fontAlgn="base" latinLnBrk="0" hangingPunct="0">
                        <a:lnSpc>
                          <a:spcPct val="100000"/>
                        </a:lnSpc>
                        <a:spcBef>
                          <a:spcPct val="20000"/>
                        </a:spcBef>
                        <a:spcAft>
                          <a:spcPct val="0"/>
                        </a:spcAft>
                        <a:buClrTx/>
                        <a:buSzTx/>
                        <a:buFontTx/>
                        <a:buNone/>
                        <a:tabLst/>
                      </a:pPr>
                      <a:r>
                        <a:rPr kumimoji="0" lang="pt-BR" altLang="pt-BR" sz="1400" b="0" i="0" u="none" strike="noStrike" cap="none" normalizeH="0" baseline="0" smtClean="0">
                          <a:ln>
                            <a:noFill/>
                          </a:ln>
                          <a:solidFill>
                            <a:srgbClr val="FF0066"/>
                          </a:solidFill>
                          <a:effectLst/>
                          <a:latin typeface="Arial" panose="020B0604020202020204" pitchFamily="34" charset="0"/>
                          <a:cs typeface="Arial" panose="020B0604020202020204" pitchFamily="34" charset="0"/>
                        </a:rPr>
                        <a:t>VEDAÇÕES</a:t>
                      </a: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pt-BR" sz="1400" b="0" i="0" u="none" strike="noStrike" cap="none" normalizeH="0" baseline="0" smtClean="0">
                        <a:ln>
                          <a:noFill/>
                        </a:ln>
                        <a:solidFill>
                          <a:srgbClr val="FF0066"/>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VI - tenha tido contas de parceria julgadas irregulares ou rejeitadas por </a:t>
                      </a:r>
                      <a:r>
                        <a:rPr kumimoji="0" lang="pt-BR" altLang="pt-BR" sz="14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Tribunal ou Conselho de Contas de qualquer esfera da Federação, em decisão irrecorrível, nos últimos 8 (oito) anos;</a:t>
                      </a: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pt-BR" sz="1400" b="1" i="0" u="sng"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VII - </a:t>
                      </a:r>
                      <a:r>
                        <a:rPr kumimoji="0" lang="pt-BR" altLang="pt-BR" sz="1400" b="1" i="0" u="sng" strike="noStrike" cap="none" normalizeH="0" baseline="0" smtClean="0">
                          <a:ln>
                            <a:noFill/>
                          </a:ln>
                          <a:solidFill>
                            <a:schemeClr val="tx1"/>
                          </a:solidFill>
                          <a:effectLst/>
                          <a:latin typeface="Arial" panose="020B0604020202020204" pitchFamily="34" charset="0"/>
                          <a:cs typeface="Arial" panose="020B0604020202020204" pitchFamily="34" charset="0"/>
                        </a:rPr>
                        <a:t>tenha entre seus dirigentes pessoa:</a:t>
                      </a: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pt-BR" sz="1400" b="1" i="0" u="sng"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 cujas contas relativas a parcerias tenham sido julgadas irregulares ou rejeitadas por Tribunal ou Conselho de Contas de qualquer esfera da Federação, em decisão irrecorrível, nos últimos 8 (oito) anos;</a:t>
                      </a: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b) julgada responsável por falta grave e inabilitada para o exercício de cargo em comissão ou função de confiança, enquanto durar a inabilitação;</a:t>
                      </a:r>
                    </a:p>
                    <a:p>
                      <a:pPr marL="533400" marR="0" lvl="0" indent="-533400" algn="just" defTabSz="914400" rtl="0" eaLnBrk="0" fontAlgn="base" latinLnBrk="0" hangingPunct="0">
                        <a:lnSpc>
                          <a:spcPct val="100000"/>
                        </a:lnSpc>
                        <a:spcBef>
                          <a:spcPct val="20000"/>
                        </a:spcBef>
                        <a:spcAft>
                          <a:spcPct val="0"/>
                        </a:spcAft>
                        <a:buClrTx/>
                        <a:buSzTx/>
                        <a:buFontTx/>
                        <a:buNone/>
                        <a:tabLst/>
                      </a:pPr>
                      <a:endPar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533400" marR="0" lvl="0" indent="-533400" algn="just" defTabSz="914400" rtl="0" eaLnBrk="0" fontAlgn="base" latinLnBrk="0" hangingPunct="0">
                        <a:lnSpc>
                          <a:spcPct val="100000"/>
                        </a:lnSpc>
                        <a:spcBef>
                          <a:spcPct val="2000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 considerada responsável por ato de improbidade, enquanto durarem os prazos estabelecidos nos </a:t>
                      </a: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hlinkClick r:id="rId2"/>
                        </a:rPr>
                        <a:t>incisos I, II e III do art. 12 da Lei no 8.429, de 2 de junho de 1992</a:t>
                      </a:r>
                      <a:r>
                        <a:rPr kumimoji="0" lang="pt-BR" altLang="pt-B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2953" name="Picture 16" descr="marcaOficial_SP"/>
          <p:cNvPicPr>
            <a:picLocks noChangeAspect="1" noChangeArrowheads="1"/>
          </p:cNvPicPr>
          <p:nvPr/>
        </p:nvPicPr>
        <p:blipFill>
          <a:blip r:embed="rId3"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ubtítulo 2"/>
          <p:cNvSpPr>
            <a:spLocks noGrp="1"/>
          </p:cNvSpPr>
          <p:nvPr>
            <p:ph type="body" idx="4294967295"/>
          </p:nvPr>
        </p:nvSpPr>
        <p:spPr>
          <a:xfrm>
            <a:off x="468313" y="1628775"/>
            <a:ext cx="8229600" cy="4525963"/>
          </a:xfrm>
        </p:spPr>
        <p:txBody>
          <a:bodyPr/>
          <a:lstStyle/>
          <a:p>
            <a:pPr algn="ctr" eaLnBrk="1" hangingPunct="1">
              <a:buFontTx/>
              <a:buNone/>
            </a:pPr>
            <a:endParaRPr lang="pt-BR" altLang="pt-BR" sz="4800" b="1" smtClean="0"/>
          </a:p>
          <a:p>
            <a:pPr algn="ctr" eaLnBrk="1" hangingPunct="1">
              <a:spcBef>
                <a:spcPct val="0"/>
              </a:spcBef>
              <a:buFontTx/>
              <a:buNone/>
            </a:pPr>
            <a:r>
              <a:rPr lang="pt-BR" altLang="pt-BR" sz="2400" smtClean="0"/>
              <a:t>Obrigada!</a:t>
            </a:r>
          </a:p>
          <a:p>
            <a:pPr eaLnBrk="1" hangingPunct="1">
              <a:spcBef>
                <a:spcPct val="0"/>
              </a:spcBef>
              <a:buFontTx/>
              <a:buNone/>
            </a:pPr>
            <a:endParaRPr lang="pt-BR" altLang="pt-BR" sz="2400" smtClean="0"/>
          </a:p>
          <a:p>
            <a:pPr algn="ctr" eaLnBrk="1" hangingPunct="1">
              <a:spcBef>
                <a:spcPct val="0"/>
              </a:spcBef>
              <a:buFontTx/>
              <a:buNone/>
            </a:pPr>
            <a:r>
              <a:rPr lang="pt-BR" altLang="pt-BR" sz="2400" b="1" smtClean="0"/>
              <a:t>Dra. Lúcia Bludeni</a:t>
            </a:r>
          </a:p>
          <a:p>
            <a:pPr algn="ctr" eaLnBrk="1" hangingPunct="1">
              <a:spcBef>
                <a:spcPct val="0"/>
              </a:spcBef>
              <a:buFontTx/>
              <a:buNone/>
            </a:pPr>
            <a:r>
              <a:rPr lang="pt-BR" altLang="pt-BR" sz="2400" b="1" smtClean="0"/>
              <a:t>lucia@bludeni.com.br</a:t>
            </a:r>
          </a:p>
          <a:p>
            <a:pPr algn="ctr" eaLnBrk="1" hangingPunct="1">
              <a:spcBef>
                <a:spcPct val="0"/>
              </a:spcBef>
              <a:buFontTx/>
              <a:buNone/>
            </a:pPr>
            <a:endParaRPr lang="pt-BR" altLang="pt-BR" sz="2400" b="1" smtClean="0"/>
          </a:p>
          <a:p>
            <a:pPr algn="ctr" eaLnBrk="1" hangingPunct="1">
              <a:spcBef>
                <a:spcPct val="0"/>
              </a:spcBef>
              <a:buFontTx/>
              <a:buNone/>
            </a:pPr>
            <a:endParaRPr lang="pt-BR" altLang="pt-BR" sz="2400" b="1" smtClean="0"/>
          </a:p>
          <a:p>
            <a:pPr algn="ctr" eaLnBrk="1" hangingPunct="1">
              <a:spcBef>
                <a:spcPct val="0"/>
              </a:spcBef>
              <a:buFontTx/>
              <a:buNone/>
            </a:pPr>
            <a:r>
              <a:rPr lang="pt-BR" altLang="pt-BR" sz="2400" b="1" smtClean="0"/>
              <a:t>Dra. Vanessa Ruffa</a:t>
            </a:r>
          </a:p>
          <a:p>
            <a:pPr algn="ctr" eaLnBrk="1" hangingPunct="1">
              <a:spcBef>
                <a:spcPct val="0"/>
              </a:spcBef>
              <a:buFontTx/>
              <a:buNone/>
            </a:pPr>
            <a:r>
              <a:rPr lang="pt-BR" altLang="pt-BR" sz="2400" b="1" smtClean="0"/>
              <a:t>vaniruffa@hotmail.com</a:t>
            </a:r>
          </a:p>
        </p:txBody>
      </p:sp>
      <p:sp>
        <p:nvSpPr>
          <p:cNvPr id="83971" name="Espaço Reservado para Número de Slide 3"/>
          <p:cNvSpPr txBox="1">
            <a:spLocks noGrp="1"/>
          </p:cNvSpPr>
          <p:nvPr/>
        </p:nvSpPr>
        <p:spPr bwMode="auto">
          <a:xfrm>
            <a:off x="6553200" y="6356350"/>
            <a:ext cx="2133600" cy="365125"/>
          </a:xfrm>
          <a:prstGeom prst="rect">
            <a:avLst/>
          </a:prstGeom>
          <a:noFill/>
          <a:ln w="9525">
            <a:noFill/>
            <a:miter lim="800000"/>
            <a:headEnd/>
            <a:tailEnd/>
          </a:ln>
        </p:spPr>
        <p:txBody>
          <a:bodyPr/>
          <a:lstStyle/>
          <a:p>
            <a:pPr eaLnBrk="1" hangingPunct="1"/>
            <a:fld id="{BF322DAD-754F-4767-9771-EC529DD7A4E6}" type="slidenum">
              <a:rPr lang="pt-BR" altLang="pt-BR">
                <a:latin typeface="Calibri" pitchFamily="34" charset="0"/>
              </a:rPr>
              <a:pPr eaLnBrk="1" hangingPunct="1"/>
              <a:t>81</a:t>
            </a:fld>
            <a:endParaRPr lang="pt-BR" altLang="pt-BR">
              <a:latin typeface="Calibri" pitchFamily="34" charset="0"/>
            </a:endParaRPr>
          </a:p>
        </p:txBody>
      </p:sp>
      <p:pic>
        <p:nvPicPr>
          <p:cNvPr id="83972"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idx="4294967295"/>
          </p:nvPr>
        </p:nvSpPr>
        <p:spPr/>
        <p:txBody>
          <a:bodyPr/>
          <a:lstStyle/>
          <a:p>
            <a:pPr eaLnBrk="1" hangingPunct="1"/>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800" b="1" smtClean="0"/>
              <a:t/>
            </a:r>
            <a:br>
              <a:rPr lang="pt-BR" altLang="pt-BR" sz="1800" b="1" smtClean="0"/>
            </a:br>
            <a:r>
              <a:rPr lang="pt-BR" altLang="pt-BR" sz="1400" b="1" smtClean="0"/>
              <a:t/>
            </a:r>
            <a:br>
              <a:rPr lang="pt-BR" altLang="pt-BR" sz="1400" b="1" smtClean="0"/>
            </a:br>
            <a:r>
              <a:rPr lang="pt-BR" altLang="pt-BR" sz="1400" b="1" smtClean="0"/>
              <a:t> </a:t>
            </a:r>
            <a:r>
              <a:rPr lang="pt-BR" altLang="pt-BR" sz="2000" b="1" smtClean="0"/>
              <a:t/>
            </a:r>
            <a:br>
              <a:rPr lang="pt-BR" altLang="pt-BR" sz="2000" b="1" smtClean="0"/>
            </a:br>
            <a:endParaRPr lang="pt-BR" altLang="pt-BR" sz="2000" b="1" smtClean="0"/>
          </a:p>
        </p:txBody>
      </p:sp>
      <p:graphicFrame>
        <p:nvGraphicFramePr>
          <p:cNvPr id="149517" name="Group 13"/>
          <p:cNvGraphicFramePr>
            <a:graphicFrameLocks noGrp="1"/>
          </p:cNvGraphicFramePr>
          <p:nvPr>
            <p:ph sz="half" idx="4294967295"/>
          </p:nvPr>
        </p:nvGraphicFramePr>
        <p:xfrm>
          <a:off x="323850" y="2852738"/>
          <a:ext cx="2735263" cy="2663825"/>
        </p:xfrm>
        <a:graphic>
          <a:graphicData uri="http://schemas.openxmlformats.org/drawingml/2006/table">
            <a:tbl>
              <a:tblPr/>
              <a:tblGrid>
                <a:gridCol w="2735263"/>
              </a:tblGrid>
              <a:tr h="2663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pt-BR" sz="2000" b="1" i="0" kern="1200" dirty="0" smtClean="0">
                          <a:solidFill>
                            <a:schemeClr val="tx1"/>
                          </a:solidFill>
                          <a:effectLst/>
                          <a:latin typeface="Arial" panose="020B0604020202020204" pitchFamily="34" charset="0"/>
                          <a:ea typeface="+mn-ea"/>
                          <a:cs typeface="Arial" panose="020B0604020202020204" pitchFamily="34" charset="0"/>
                        </a:rPr>
                        <a:t>DECRETO Nº 61.981, DE 20 DE MAIO DE 2016 - SP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29" marR="914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0981" name="Group 21"/>
          <p:cNvGraphicFramePr>
            <a:graphicFrameLocks noGrp="1"/>
          </p:cNvGraphicFramePr>
          <p:nvPr>
            <p:ph sz="half" idx="4294967295"/>
          </p:nvPr>
        </p:nvGraphicFramePr>
        <p:xfrm>
          <a:off x="4427538" y="2420938"/>
          <a:ext cx="4541837" cy="3600450"/>
        </p:xfrm>
        <a:graphic>
          <a:graphicData uri="http://schemas.openxmlformats.org/drawingml/2006/table">
            <a:tbl>
              <a:tblPr/>
              <a:tblGrid>
                <a:gridCol w="4541837"/>
              </a:tblGrid>
              <a:tr h="36004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pt-BR" sz="1600" b="0" i="0" dirty="0" smtClean="0">
                          <a:solidFill>
                            <a:srgbClr val="000000"/>
                          </a:solidFill>
                          <a:effectLst/>
                          <a:latin typeface="Arial" panose="020B0604020202020204" pitchFamily="34" charset="0"/>
                        </a:rPr>
                        <a:t>A Secretaria de Governo disponibilizará, em seu sítio eletrônico, o portal de parcerias com OSC’S;</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lang="pt-BR" sz="1600" b="0" i="0" dirty="0" smtClean="0">
                        <a:solidFill>
                          <a:srgbClr val="000000"/>
                        </a:solidFill>
                        <a:effectLst/>
                        <a:latin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lang="pt-BR" sz="1600" b="0" i="0" dirty="0" smtClean="0">
                        <a:solidFill>
                          <a:srgbClr val="000000"/>
                        </a:solidFill>
                        <a:effectLst/>
                        <a:latin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lang="pt-BR" sz="1600" b="0" i="0" dirty="0" smtClean="0">
                        <a:solidFill>
                          <a:srgbClr val="000000"/>
                        </a:solidFill>
                        <a:effectLst/>
                        <a:latin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pt-BR" sz="1600" b="0" i="0" dirty="0" smtClean="0">
                          <a:solidFill>
                            <a:srgbClr val="000000"/>
                          </a:solidFill>
                          <a:effectLst/>
                          <a:latin typeface="Arial" panose="020B0604020202020204" pitchFamily="34" charset="0"/>
                        </a:rPr>
                        <a:t>Até a instituição do portal, as informações acima</a:t>
                      </a:r>
                      <a:r>
                        <a:rPr lang="pt-BR" sz="1600" b="0" i="0" baseline="0" dirty="0" smtClean="0">
                          <a:solidFill>
                            <a:srgbClr val="000000"/>
                          </a:solidFill>
                          <a:effectLst/>
                          <a:latin typeface="Arial" panose="020B0604020202020204" pitchFamily="34" charset="0"/>
                        </a:rPr>
                        <a:t> s</a:t>
                      </a:r>
                      <a:r>
                        <a:rPr lang="pt-BR" sz="1600" b="0" i="0" dirty="0" smtClean="0">
                          <a:solidFill>
                            <a:srgbClr val="000000"/>
                          </a:solidFill>
                          <a:effectLst/>
                          <a:latin typeface="Arial" panose="020B0604020202020204" pitchFamily="34" charset="0"/>
                        </a:rPr>
                        <a:t>erão disponibilizadas no sítio eletrônico do respectivo órgão ou entidade da Administração Pública celebrante.</a:t>
                      </a:r>
                      <a:r>
                        <a:rPr lang="pt-BR" sz="1600" dirty="0" smtClean="0"/>
                        <a:t/>
                      </a:r>
                      <a:br>
                        <a:rPr lang="pt-BR" sz="1600" dirty="0" smtClean="0"/>
                      </a:br>
                      <a:endParaRPr kumimoji="0" lang="pt-BR" altLang="pt-B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Seta para a direita 11"/>
          <p:cNvSpPr/>
          <p:nvPr/>
        </p:nvSpPr>
        <p:spPr>
          <a:xfrm>
            <a:off x="3348038" y="3789363"/>
            <a:ext cx="935037" cy="6492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10256" name="Picture 16" descr="marcaOficial_SP"/>
          <p:cNvPicPr>
            <a:picLocks noChangeAspect="1" noChangeArrowheads="1"/>
          </p:cNvPicPr>
          <p:nvPr/>
        </p:nvPicPr>
        <p:blipFill>
          <a:blip r:embed="rId2" cstate="print"/>
          <a:srcRect/>
          <a:stretch>
            <a:fillRect/>
          </a:stretch>
        </p:blipFill>
        <p:spPr bwMode="auto">
          <a:xfrm>
            <a:off x="3419475" y="187325"/>
            <a:ext cx="177323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3384</Words>
  <Application>Microsoft Office PowerPoint</Application>
  <PresentationFormat>Apresentação na tela (4:3)</PresentationFormat>
  <Paragraphs>773</Paragraphs>
  <Slides>81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81</vt:i4>
      </vt:variant>
    </vt:vector>
  </HeadingPairs>
  <TitlesOfParts>
    <vt:vector size="88" baseType="lpstr">
      <vt:lpstr>Arial</vt:lpstr>
      <vt:lpstr>Calibri</vt:lpstr>
      <vt:lpstr>Wingdings</vt:lpstr>
      <vt:lpstr>Times</vt:lpstr>
      <vt:lpstr>Times New Roman</vt:lpstr>
      <vt:lpstr>ＭＳ Ｐゴシック</vt:lpstr>
      <vt:lpstr>Design padrão</vt:lpstr>
      <vt:lpstr>Slide 1</vt:lpstr>
      <vt:lpstr>Slide 2</vt:lpstr>
      <vt:lpstr>Slide 3</vt:lpstr>
      <vt:lpstr> </vt:lpstr>
      <vt:lpstr>       </vt:lpstr>
      <vt:lpstr>         </vt:lpstr>
      <vt:lpstr>Slide 7</vt:lpstr>
      <vt:lpstr>           </vt:lpstr>
      <vt:lpstr>           </vt:lpstr>
      <vt:lpstr> </vt:lpstr>
      <vt:lpstr>           </vt:lpstr>
      <vt:lpstr>              </vt:lpstr>
      <vt:lpstr>          1- QUAIS PESSOAS JURÍDICAS PODEM CONTRATAR E EXCEÇÕES TRAZIDAS PELA LEI  </vt:lpstr>
      <vt:lpstr>         1- QUAIS PESSOAS JURÍDICAS PODEM CONTRATAR E EXCEÇÕES TRAZIDAS PELA LEI  </vt:lpstr>
      <vt:lpstr>         1- QUAIS PESSOAS JURÍDICAS PODEM CONTRATAR E EXCEÇÕES TRAZIDAS PELA LEI  </vt:lpstr>
      <vt:lpstr>         1- QUAIS PESSOAS JURÍDICAS PODEM CONTRATAR E EXCEÇÕES TRAZIDAS PELA LEI  </vt:lpstr>
      <vt:lpstr>        1- QUAIS PESSOAS JURÍDICAS PODEM CONTRATAR E EXCEÇÕES TRAZIDAS PELA LEI  </vt:lpstr>
      <vt:lpstr>         1- QUAIS PESSOAS JURÍDICAS PODEM CONTRATAR E EXCEÇÕES TRAZIDAS PELA LEI   </vt:lpstr>
      <vt:lpstr>         1- QUAIS PESSOAS JURÍDICAS PODEM CONTRATAR E EXCEÇÕES TRAZIDAS PELA LEI   </vt:lpstr>
      <vt:lpstr>         1- QUAIS PESSOAS JURÍDICAS PODEM CONTRATAR E EXCEÇÕES TRAZIDAS PELA LEI   </vt:lpstr>
      <vt:lpstr>         1- QUAIS PESSOAS JURÍDICAS PODEM CONTRATAR E EXCEÇÕES TRAZIDAS PELA LEI   </vt:lpstr>
      <vt:lpstr> </vt:lpstr>
      <vt:lpstr>          2. Conceitos trazidos pela Lei 13.019/2014   </vt:lpstr>
      <vt:lpstr>          2. Conceitos trazidos pela Lei 13.019/2014  </vt:lpstr>
      <vt:lpstr>        2. Conceitos trazidos pela Lei 13.019/2014 </vt:lpstr>
      <vt:lpstr>            2. Conceitos trazidos pela Lei 13.019/2014   </vt:lpstr>
      <vt:lpstr>         2. Conceitos trazidos pela Lei 13.019/2014   </vt:lpstr>
      <vt:lpstr>      2. Conceitos trazidos pela Lei 13.019/2014 </vt:lpstr>
      <vt:lpstr>       2. Conceitos trazidos pela Lei 13.019/2014   </vt:lpstr>
      <vt:lpstr>      2. Conceitos trazidos pela Lei 13.019/2014   </vt:lpstr>
      <vt:lpstr>        2. Conceitos trazidos pela Lei 13.019/2014 </vt:lpstr>
      <vt:lpstr>       2. Conceitos trazidos pela Lei 13.019/2014   </vt:lpstr>
      <vt:lpstr>       2. Conceitos trazidos pela Lei 13.019/2014 </vt:lpstr>
      <vt:lpstr>       2. Conceitos trazidos pela Lei 13.019/2014   </vt:lpstr>
      <vt:lpstr>        2. Conceitos trazidos pela Lei 13.019/2014   </vt:lpstr>
      <vt:lpstr>       2. Conceitos trazidos pela Lei 13.019/2014   </vt:lpstr>
      <vt:lpstr>        2. Conceitos trazidos pela Lei 13.019/2014   </vt:lpstr>
      <vt:lpstr>            2. Conceitos trazidos pela Lei 13.019/2014   </vt:lpstr>
      <vt:lpstr>            2. Conceitos trazidos pela Lei 13.019/2014   </vt:lpstr>
      <vt:lpstr>       2. Conceitos trazidos pela Lei 13.019/2014   </vt:lpstr>
      <vt:lpstr>        2. Conceitos trazidos pela Lei 13.019/2014   </vt:lpstr>
      <vt:lpstr>        2. Conceitos trazidos pela Lei 13.019/2014   </vt:lpstr>
      <vt:lpstr>        2. Conceitos trazidos pela Lei 13.019/2014   </vt:lpstr>
      <vt:lpstr>       2. Conceitos trazidos pela Lei 13.019/2014   </vt:lpstr>
      <vt:lpstr> </vt:lpstr>
      <vt:lpstr>      </vt:lpstr>
      <vt:lpstr>Slide 47</vt:lpstr>
      <vt:lpstr>     </vt:lpstr>
      <vt:lpstr>           </vt:lpstr>
      <vt:lpstr>           </vt:lpstr>
      <vt:lpstr>           </vt:lpstr>
      <vt:lpstr>Slide 52</vt:lpstr>
      <vt:lpstr>      5- COMO ELABORAR O PLANO DE TRABALHO</vt:lpstr>
      <vt:lpstr>      5- COMO ELABORAR O PLANO DE TRABALHO</vt:lpstr>
      <vt:lpstr>      5- COMO ELABORAR O PLANO DE TRABALHO</vt:lpstr>
      <vt:lpstr>      5- COMO ELABORAR O PLANO DE TRABALHO</vt:lpstr>
      <vt:lpstr>Slide 57</vt:lpstr>
      <vt:lpstr>      6 – CHAMAMENTO PÚBLICO    </vt:lpstr>
      <vt:lpstr>      6 – CHAMAMENTO PÚBLICO   </vt:lpstr>
      <vt:lpstr>      6 – CHAMAMENTO PÚBLICO   </vt:lpstr>
      <vt:lpstr>      6 – CHAMAMENTO PÚBLICO   </vt:lpstr>
      <vt:lpstr>      6 – CHAMAMENTO PÚBLICO   </vt:lpstr>
      <vt:lpstr>      6 – CHAMAMENTO PÚBLICO   </vt:lpstr>
      <vt:lpstr>      6 – CHAMAMENTO PÚBLICO    </vt:lpstr>
      <vt:lpstr>      6 – CHAMAMENTO PÚBLICO   </vt:lpstr>
      <vt:lpstr>      6 – CHAMAMENTO PÚBLICO   </vt:lpstr>
      <vt:lpstr>      6 – CHAMAMENTO PÚBLICO   </vt:lpstr>
      <vt:lpstr>      6 – CHAMAMENTO PÚBLICO   </vt:lpstr>
      <vt:lpstr>      6 – CHAMAMENTO PÚBLICO   </vt:lpstr>
      <vt:lpstr>      6 – CHAMAMENTO PÚBLICO</vt:lpstr>
      <vt:lpstr>      6 – CHAMAMENTO PÚBLICO</vt:lpstr>
      <vt:lpstr>      6 – CHAMAMENTO PÚBLICO</vt:lpstr>
      <vt:lpstr>           </vt:lpstr>
      <vt:lpstr>           </vt:lpstr>
      <vt:lpstr>           </vt:lpstr>
      <vt:lpstr>Slide 76</vt:lpstr>
      <vt:lpstr>      7 - VEDAÇÕES    </vt:lpstr>
      <vt:lpstr>      7 - VEDAÇÕES   </vt:lpstr>
      <vt:lpstr>      7 - VEDAÇÕES    </vt:lpstr>
      <vt:lpstr>      7 - VEDAÇÕES   </vt:lpstr>
      <vt:lpstr>Slide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LEANDRO</dc:creator>
  <cp:lastModifiedBy>ALESP</cp:lastModifiedBy>
  <cp:revision>412</cp:revision>
  <dcterms:created xsi:type="dcterms:W3CDTF">2014-03-09T16:47:44Z</dcterms:created>
  <dcterms:modified xsi:type="dcterms:W3CDTF">2016-06-21T22:14:05Z</dcterms:modified>
</cp:coreProperties>
</file>